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quarter" idx="1"/>
          </p:nvPr>
        </p:nvSpPr>
        <p:spPr>
          <a:xfrm>
            <a:off x="457200" y="1809750"/>
            <a:ext cx="8305800" cy="533400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228600" indent="4572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228600" indent="9144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228600" indent="13716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" indent="182880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Google Shape;53;p14"/>
          <p:cNvSpPr/>
          <p:nvPr/>
        </p:nvSpPr>
        <p:spPr>
          <a:xfrm>
            <a:off x="457200" y="2495550"/>
            <a:ext cx="8305801" cy="0"/>
          </a:xfrm>
          <a:prstGeom prst="line">
            <a:avLst/>
          </a:prstGeom>
          <a:ln w="19050">
            <a:solidFill>
              <a:srgbClr val="D6AEFF"/>
            </a:solidFill>
            <a:miter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9" name="Google Shape;54;p14"/>
          <p:cNvSpPr txBox="1"/>
          <p:nvPr>
            <p:ph type="body" sz="quarter" idx="13"/>
          </p:nvPr>
        </p:nvSpPr>
        <p:spPr>
          <a:xfrm>
            <a:off x="457200" y="2647950"/>
            <a:ext cx="5334000" cy="457200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10" name="Google Shape;55;p14"/>
          <p:cNvSpPr txBox="1"/>
          <p:nvPr>
            <p:ph type="body" sz="quarter" idx="14"/>
          </p:nvPr>
        </p:nvSpPr>
        <p:spPr>
          <a:xfrm>
            <a:off x="1943100" y="3940723"/>
            <a:ext cx="5334000" cy="457201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228600" indent="0" algn="ct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pic>
        <p:nvPicPr>
          <p:cNvPr id="111" name="Google Shape;56;p14" descr="Google Shape;56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5998" y="364577"/>
            <a:ext cx="2667002" cy="469663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58;p15" descr="Google Shape;58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AAABD6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533400" y="1962150"/>
            <a:ext cx="8077200" cy="533400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b="1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850900" indent="-317500">
              <a:lnSpc>
                <a:spcPct val="90000"/>
              </a:lnSpc>
              <a:spcBef>
                <a:spcPts val="1000"/>
              </a:spcBef>
              <a:buClrTx/>
              <a:buSzPts val="2000"/>
              <a:buFontTx/>
              <a:buChar char="•"/>
              <a:defRPr b="1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indent="-355600">
              <a:lnSpc>
                <a:spcPct val="90000"/>
              </a:lnSpc>
              <a:spcBef>
                <a:spcPts val="1000"/>
              </a:spcBef>
              <a:buClrTx/>
              <a:buSzPts val="2000"/>
              <a:buFontTx/>
              <a:buChar char="•"/>
              <a:defRPr b="1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66900" indent="-381000">
              <a:lnSpc>
                <a:spcPct val="90000"/>
              </a:lnSpc>
              <a:spcBef>
                <a:spcPts val="1000"/>
              </a:spcBef>
              <a:buClrTx/>
              <a:buSzPts val="2000"/>
              <a:buFontTx/>
              <a:buChar char="•"/>
              <a:defRPr b="1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4100" indent="-381000">
              <a:lnSpc>
                <a:spcPct val="90000"/>
              </a:lnSpc>
              <a:spcBef>
                <a:spcPts val="1000"/>
              </a:spcBef>
              <a:buClrTx/>
              <a:buSzPts val="2000"/>
              <a:buFontTx/>
              <a:buChar char="•"/>
              <a:defRPr b="1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Google Shape;63;p16"/>
          <p:cNvSpPr txBox="1"/>
          <p:nvPr>
            <p:ph type="body" sz="half" idx="13"/>
          </p:nvPr>
        </p:nvSpPr>
        <p:spPr>
          <a:xfrm>
            <a:off x="533400" y="2571750"/>
            <a:ext cx="8077200" cy="2209800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0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idx="1"/>
          </p:nvPr>
        </p:nvSpPr>
        <p:spPr>
          <a:xfrm>
            <a:off x="381000" y="1047750"/>
            <a:ext cx="8367601" cy="3657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/Subhead/Cont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0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idx="1"/>
          </p:nvPr>
        </p:nvSpPr>
        <p:spPr>
          <a:xfrm>
            <a:off x="381000" y="1276350"/>
            <a:ext cx="8367601" cy="3429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Google Shape;74;p19"/>
          <p:cNvSpPr txBox="1"/>
          <p:nvPr>
            <p:ph type="body" sz="quarter" idx="13"/>
          </p:nvPr>
        </p:nvSpPr>
        <p:spPr>
          <a:xfrm>
            <a:off x="380999" y="836612"/>
            <a:ext cx="8367602" cy="287401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400"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Co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51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3" name="Body Level One…"/>
          <p:cNvSpPr txBox="1"/>
          <p:nvPr>
            <p:ph type="body" sz="half" idx="1"/>
          </p:nvPr>
        </p:nvSpPr>
        <p:spPr>
          <a:xfrm>
            <a:off x="381000" y="1047750"/>
            <a:ext cx="4114801" cy="3810000"/>
          </a:xfrm>
          <a:prstGeom prst="rect">
            <a:avLst/>
          </a:prstGeom>
        </p:spPr>
        <p:txBody>
          <a:bodyPr lIns="0" tIns="0" rIns="0" bIns="0"/>
          <a:lstStyle>
            <a:lvl1pPr indent="-320040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3135" indent="-34861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0335" indent="-34861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67535" indent="-34861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4734" indent="-348613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Google Shape;78;p20"/>
          <p:cNvSpPr txBox="1"/>
          <p:nvPr>
            <p:ph type="body" sz="half" idx="13"/>
          </p:nvPr>
        </p:nvSpPr>
        <p:spPr>
          <a:xfrm>
            <a:off x="4633586" y="1047750"/>
            <a:ext cx="4114801" cy="3810000"/>
          </a:xfrm>
          <a:prstGeom prst="rect">
            <a:avLst/>
          </a:prstGeom>
        </p:spPr>
        <p:txBody>
          <a:bodyPr lIns="0" tIns="0" rIns="0" bIns="0"/>
          <a:lstStyle/>
          <a:p>
            <a:pPr indent="-320040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Col w/ Lin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2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4" name="Body Level One…"/>
          <p:cNvSpPr txBox="1"/>
          <p:nvPr>
            <p:ph type="body" sz="half" idx="1"/>
          </p:nvPr>
        </p:nvSpPr>
        <p:spPr>
          <a:xfrm>
            <a:off x="381000" y="1047750"/>
            <a:ext cx="4114801" cy="3810000"/>
          </a:xfrm>
          <a:prstGeom prst="rect">
            <a:avLst/>
          </a:prstGeom>
        </p:spPr>
        <p:txBody>
          <a:bodyPr lIns="0" tIns="0" rIns="0" bIns="0"/>
          <a:lstStyle>
            <a:lvl1pPr indent="-320040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indent="-320040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09716" indent="-278476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914433" indent="-385352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24116" indent="-278476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Google Shape;82;p21"/>
          <p:cNvSpPr txBox="1"/>
          <p:nvPr>
            <p:ph type="body" sz="half" idx="13"/>
          </p:nvPr>
        </p:nvSpPr>
        <p:spPr>
          <a:xfrm>
            <a:off x="4637690" y="1047750"/>
            <a:ext cx="4114801" cy="3810000"/>
          </a:xfrm>
          <a:prstGeom prst="rect">
            <a:avLst/>
          </a:prstGeom>
        </p:spPr>
        <p:txBody>
          <a:bodyPr lIns="45699" tIns="45699" rIns="45699" bIns="45699"/>
          <a:lstStyle/>
          <a:p>
            <a:pPr indent="-320040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  <p:sp>
        <p:nvSpPr>
          <p:cNvPr id="166" name="Google Shape;83;p21"/>
          <p:cNvSpPr/>
          <p:nvPr/>
        </p:nvSpPr>
        <p:spPr>
          <a:xfrm flipH="1">
            <a:off x="4571999" y="1047750"/>
            <a:ext cx="1" cy="3810001"/>
          </a:xfrm>
          <a:prstGeom prst="line">
            <a:avLst/>
          </a:prstGeom>
          <a:ln w="19050">
            <a:solidFill>
              <a:srgbClr val="AAABD6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Use Case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4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Google Shape;85;p22"/>
          <p:cNvSpPr/>
          <p:nvPr>
            <p:ph type="pic" sz="half" idx="13"/>
          </p:nvPr>
        </p:nvSpPr>
        <p:spPr>
          <a:xfrm>
            <a:off x="3931920" y="1097280"/>
            <a:ext cx="5029201" cy="3383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6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7" name="Body Level One…"/>
          <p:cNvSpPr txBox="1"/>
          <p:nvPr>
            <p:ph type="body" sz="half" idx="1"/>
          </p:nvPr>
        </p:nvSpPr>
        <p:spPr>
          <a:xfrm>
            <a:off x="381000" y="1083682"/>
            <a:ext cx="3429000" cy="35163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ab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5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Body Level One…"/>
          <p:cNvSpPr txBox="1"/>
          <p:nvPr>
            <p:ph type="body" sz="half" idx="1"/>
          </p:nvPr>
        </p:nvSpPr>
        <p:spPr>
          <a:xfrm>
            <a:off x="458787" y="3181350"/>
            <a:ext cx="8226302" cy="1447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Bann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5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Google Shape;93;p24"/>
          <p:cNvSpPr/>
          <p:nvPr>
            <p:ph type="pic" idx="13"/>
          </p:nvPr>
        </p:nvSpPr>
        <p:spPr>
          <a:xfrm>
            <a:off x="458470" y="514350"/>
            <a:ext cx="8227202" cy="2514600"/>
          </a:xfrm>
          <a:prstGeom prst="rect">
            <a:avLst/>
          </a:prstGeom>
          <a:ln w="25400">
            <a:solidFill>
              <a:srgbClr val="75D4D5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7" name="Body Level One…"/>
          <p:cNvSpPr txBox="1"/>
          <p:nvPr>
            <p:ph type="body" sz="half" idx="1"/>
          </p:nvPr>
        </p:nvSpPr>
        <p:spPr>
          <a:xfrm>
            <a:off x="458787" y="3181350"/>
            <a:ext cx="8226302" cy="1447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mall Image Righ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5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Google Shape;96;p25"/>
          <p:cNvSpPr/>
          <p:nvPr>
            <p:ph type="pic" sz="half" idx="13"/>
          </p:nvPr>
        </p:nvSpPr>
        <p:spPr>
          <a:xfrm>
            <a:off x="5347489" y="1097280"/>
            <a:ext cx="3644101" cy="26937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7" name="Title Text"/>
          <p:cNvSpPr txBox="1"/>
          <p:nvPr>
            <p:ph type="title"/>
          </p:nvPr>
        </p:nvSpPr>
        <p:spPr>
          <a:xfrm>
            <a:off x="381000" y="341313"/>
            <a:ext cx="46482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8" name="Body Level One…"/>
          <p:cNvSpPr txBox="1"/>
          <p:nvPr>
            <p:ph type="body" sz="half" idx="1"/>
          </p:nvPr>
        </p:nvSpPr>
        <p:spPr>
          <a:xfrm>
            <a:off x="381000" y="1047750"/>
            <a:ext cx="4724401" cy="3657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1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iple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6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Google Shape;100;p26"/>
          <p:cNvSpPr/>
          <p:nvPr>
            <p:ph type="pic" sz="quarter" idx="13"/>
          </p:nvPr>
        </p:nvSpPr>
        <p:spPr>
          <a:xfrm>
            <a:off x="380997" y="1126062"/>
            <a:ext cx="1905001" cy="14478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8" name="Google Shape;101;p26"/>
          <p:cNvSpPr/>
          <p:nvPr>
            <p:ph type="pic" sz="quarter" idx="14"/>
          </p:nvPr>
        </p:nvSpPr>
        <p:spPr>
          <a:xfrm>
            <a:off x="3612679" y="1126062"/>
            <a:ext cx="1905001" cy="14478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9" name="Google Shape;102;p26"/>
          <p:cNvSpPr/>
          <p:nvPr>
            <p:ph type="pic" sz="quarter" idx="15"/>
          </p:nvPr>
        </p:nvSpPr>
        <p:spPr>
          <a:xfrm>
            <a:off x="6844361" y="1126062"/>
            <a:ext cx="1905001" cy="14478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0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1" name="Body Level One…"/>
          <p:cNvSpPr txBox="1"/>
          <p:nvPr>
            <p:ph type="body" sz="half" idx="1"/>
          </p:nvPr>
        </p:nvSpPr>
        <p:spPr>
          <a:xfrm>
            <a:off x="458787" y="2724149"/>
            <a:ext cx="8226302" cy="20781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ad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9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Google Shape;106;p27"/>
          <p:cNvSpPr/>
          <p:nvPr>
            <p:ph type="pic" sz="quarter" idx="13"/>
          </p:nvPr>
        </p:nvSpPr>
        <p:spPr>
          <a:xfrm>
            <a:off x="380999" y="1073368"/>
            <a:ext cx="1683300" cy="13401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1" name="Google Shape;107;p27"/>
          <p:cNvSpPr/>
          <p:nvPr>
            <p:ph type="pic" sz="quarter" idx="14"/>
          </p:nvPr>
        </p:nvSpPr>
        <p:spPr>
          <a:xfrm>
            <a:off x="380999" y="3054568"/>
            <a:ext cx="1683300" cy="13401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2" name="Google Shape;108;p27"/>
          <p:cNvSpPr/>
          <p:nvPr>
            <p:ph type="pic" sz="quarter" idx="15"/>
          </p:nvPr>
        </p:nvSpPr>
        <p:spPr>
          <a:xfrm>
            <a:off x="4565179" y="1073368"/>
            <a:ext cx="1683301" cy="13401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3" name="Google Shape;109;p27"/>
          <p:cNvSpPr/>
          <p:nvPr>
            <p:ph type="pic" sz="quarter" idx="16"/>
          </p:nvPr>
        </p:nvSpPr>
        <p:spPr>
          <a:xfrm>
            <a:off x="4565179" y="3054568"/>
            <a:ext cx="1683301" cy="13401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4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5" name="Body Level One…"/>
          <p:cNvSpPr txBox="1"/>
          <p:nvPr>
            <p:ph type="body" sz="quarter" idx="1"/>
          </p:nvPr>
        </p:nvSpPr>
        <p:spPr>
          <a:xfrm>
            <a:off x="2209799" y="1047750"/>
            <a:ext cx="2057401" cy="3400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Google Shape;112;p27"/>
          <p:cNvSpPr txBox="1"/>
          <p:nvPr>
            <p:ph type="body" sz="quarter" idx="17"/>
          </p:nvPr>
        </p:nvSpPr>
        <p:spPr>
          <a:xfrm>
            <a:off x="6427075" y="1047749"/>
            <a:ext cx="2335801" cy="3400201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ive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44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Google Shape;114;p28"/>
          <p:cNvSpPr/>
          <p:nvPr>
            <p:ph type="pic" sz="quarter" idx="13"/>
          </p:nvPr>
        </p:nvSpPr>
        <p:spPr>
          <a:xfrm>
            <a:off x="380999" y="1047750"/>
            <a:ext cx="1584900" cy="187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6" name="Google Shape;115;p28"/>
          <p:cNvSpPr/>
          <p:nvPr>
            <p:ph type="pic" sz="quarter" idx="14"/>
          </p:nvPr>
        </p:nvSpPr>
        <p:spPr>
          <a:xfrm>
            <a:off x="2076850" y="1047750"/>
            <a:ext cx="1584901" cy="187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7" name="Google Shape;116;p28"/>
          <p:cNvSpPr/>
          <p:nvPr>
            <p:ph type="pic" sz="quarter" idx="15"/>
          </p:nvPr>
        </p:nvSpPr>
        <p:spPr>
          <a:xfrm>
            <a:off x="3772701" y="1047750"/>
            <a:ext cx="1584901" cy="187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8" name="Google Shape;117;p28"/>
          <p:cNvSpPr/>
          <p:nvPr>
            <p:ph type="pic" sz="quarter" idx="16"/>
          </p:nvPr>
        </p:nvSpPr>
        <p:spPr>
          <a:xfrm>
            <a:off x="5468553" y="1047750"/>
            <a:ext cx="1584900" cy="187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9" name="Google Shape;118;p28"/>
          <p:cNvSpPr/>
          <p:nvPr>
            <p:ph type="pic" sz="quarter" idx="17"/>
          </p:nvPr>
        </p:nvSpPr>
        <p:spPr>
          <a:xfrm>
            <a:off x="7164405" y="1047750"/>
            <a:ext cx="1584901" cy="187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0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1" name="Body Level One…"/>
          <p:cNvSpPr txBox="1"/>
          <p:nvPr>
            <p:ph type="body" sz="half" idx="1"/>
          </p:nvPr>
        </p:nvSpPr>
        <p:spPr>
          <a:xfrm>
            <a:off x="458787" y="3149884"/>
            <a:ext cx="8226302" cy="16317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ix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59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Google Shape;122;p29"/>
          <p:cNvSpPr/>
          <p:nvPr>
            <p:ph type="pic" sz="quarter" idx="13"/>
          </p:nvPr>
        </p:nvSpPr>
        <p:spPr>
          <a:xfrm>
            <a:off x="381000" y="1105885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1" name="Google Shape;123;p29"/>
          <p:cNvSpPr/>
          <p:nvPr>
            <p:ph type="pic" sz="quarter" idx="14"/>
          </p:nvPr>
        </p:nvSpPr>
        <p:spPr>
          <a:xfrm>
            <a:off x="381000" y="2226835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2" name="Google Shape;124;p29"/>
          <p:cNvSpPr/>
          <p:nvPr>
            <p:ph type="pic" sz="quarter" idx="15"/>
          </p:nvPr>
        </p:nvSpPr>
        <p:spPr>
          <a:xfrm>
            <a:off x="381000" y="3347787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3" name="Google Shape;125;p29"/>
          <p:cNvSpPr/>
          <p:nvPr>
            <p:ph type="pic" sz="quarter" idx="16"/>
          </p:nvPr>
        </p:nvSpPr>
        <p:spPr>
          <a:xfrm>
            <a:off x="4565181" y="1105885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4" name="Google Shape;126;p29"/>
          <p:cNvSpPr/>
          <p:nvPr>
            <p:ph type="pic" sz="quarter" idx="17"/>
          </p:nvPr>
        </p:nvSpPr>
        <p:spPr>
          <a:xfrm>
            <a:off x="4565181" y="2226835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5" name="Google Shape;127;p29"/>
          <p:cNvSpPr/>
          <p:nvPr>
            <p:ph type="pic" sz="quarter" idx="18"/>
          </p:nvPr>
        </p:nvSpPr>
        <p:spPr>
          <a:xfrm>
            <a:off x="4565181" y="3347787"/>
            <a:ext cx="1238101" cy="1079401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6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7" name="Body Level One…"/>
          <p:cNvSpPr txBox="1"/>
          <p:nvPr>
            <p:ph type="body" sz="quarter" idx="1"/>
          </p:nvPr>
        </p:nvSpPr>
        <p:spPr>
          <a:xfrm>
            <a:off x="1752600" y="1047750"/>
            <a:ext cx="2514601" cy="3400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Google Shape;130;p29"/>
          <p:cNvSpPr txBox="1"/>
          <p:nvPr>
            <p:ph type="body" sz="half" idx="19"/>
          </p:nvPr>
        </p:nvSpPr>
        <p:spPr>
          <a:xfrm>
            <a:off x="5930462" y="1047749"/>
            <a:ext cx="2818801" cy="3400201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Left Smal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6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Google Shape;132;p30"/>
          <p:cNvSpPr/>
          <p:nvPr>
            <p:ph type="pic" sz="quarter" idx="13"/>
          </p:nvPr>
        </p:nvSpPr>
        <p:spPr>
          <a:xfrm>
            <a:off x="387819" y="1097280"/>
            <a:ext cx="1874100" cy="2293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8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9" name="Body Level One…"/>
          <p:cNvSpPr txBox="1"/>
          <p:nvPr>
            <p:ph type="body" idx="1"/>
          </p:nvPr>
        </p:nvSpPr>
        <p:spPr>
          <a:xfrm>
            <a:off x="2514600" y="1097280"/>
            <a:ext cx="6241501" cy="3400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Left Big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lide Number"/>
          <p:cNvSpPr txBox="1"/>
          <p:nvPr>
            <p:ph type="sldNum" sz="quarter" idx="2"/>
          </p:nvPr>
        </p:nvSpPr>
        <p:spPr>
          <a:xfrm>
            <a:off x="8863104" y="4906437"/>
            <a:ext cx="201831" cy="218401"/>
          </a:xfrm>
          <a:prstGeom prst="rect">
            <a:avLst/>
          </a:prstGeom>
        </p:spPr>
        <p:txBody>
          <a:bodyPr lIns="45699" tIns="45699" rIns="45699" bIns="45699"/>
          <a:lstStyle>
            <a:lvl1pPr algn="ctr">
              <a:defRPr sz="800">
                <a:solidFill>
                  <a:srgbClr val="797BAA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7" name="Google Shape;67;p17" descr="Google Shape;67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91439"/>
            <a:ext cx="990600" cy="312822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Google Shape;136;p31"/>
          <p:cNvSpPr/>
          <p:nvPr>
            <p:ph type="pic" sz="half" idx="13"/>
          </p:nvPr>
        </p:nvSpPr>
        <p:spPr>
          <a:xfrm>
            <a:off x="381000" y="1097280"/>
            <a:ext cx="3048000" cy="3379500"/>
          </a:xfrm>
          <a:prstGeom prst="rect">
            <a:avLst/>
          </a:prstGeom>
          <a:ln w="25400">
            <a:solidFill>
              <a:srgbClr val="75D4D5"/>
            </a:solidFill>
            <a:round/>
          </a:ln>
          <a:effectLst>
            <a:outerShdw sx="100000" sy="100000" kx="0" ky="0" algn="b" rotWithShape="0" blurRad="254000" dist="0" dir="0">
              <a:srgbClr val="003769">
                <a:alpha val="2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9" name="Title Text"/>
          <p:cNvSpPr txBox="1"/>
          <p:nvPr>
            <p:ph type="title"/>
          </p:nvPr>
        </p:nvSpPr>
        <p:spPr>
          <a:xfrm>
            <a:off x="381000" y="341313"/>
            <a:ext cx="8368501" cy="49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0" name="Body Level One…"/>
          <p:cNvSpPr txBox="1"/>
          <p:nvPr>
            <p:ph type="body" sz="half" idx="1"/>
          </p:nvPr>
        </p:nvSpPr>
        <p:spPr>
          <a:xfrm>
            <a:off x="3657598" y="1097280"/>
            <a:ext cx="5091901" cy="3400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556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4128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700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327275" indent="-371475">
              <a:lnSpc>
                <a:spcPct val="100000"/>
              </a:lnSpc>
              <a:spcBef>
                <a:spcPts val="300"/>
              </a:spcBef>
              <a:buClr>
                <a:srgbClr val="003769"/>
              </a:buClr>
              <a:buChar char="•"/>
              <a:defRPr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andy@stackrox.com" TargetMode="External"/><Relationship Id="rId3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mailto:andy@stackrox.com" TargetMode="External"/><Relationship Id="rId3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docs.traefik.io/user-guides/crd-acme/" TargetMode="External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143;p32"/>
          <p:cNvSpPr txBox="1"/>
          <p:nvPr>
            <p:ph type="body" sz="quarter" idx="1"/>
          </p:nvPr>
        </p:nvSpPr>
        <p:spPr>
          <a:xfrm>
            <a:off x="457200" y="1521221"/>
            <a:ext cx="8305800" cy="821929"/>
          </a:xfrm>
          <a:prstGeom prst="rect">
            <a:avLst/>
          </a:prstGeom>
        </p:spPr>
        <p:txBody>
          <a:bodyPr/>
          <a:lstStyle/>
          <a:p>
            <a:pPr marL="0" defTabSz="658368">
              <a:spcBef>
                <a:spcPts val="0"/>
              </a:spcBef>
              <a:defRPr b="1" sz="2592"/>
            </a:pPr>
            <a:r>
              <a:t>Leveraging Traefik for a Highly Available Ingress Controller </a:t>
            </a:r>
          </a:p>
          <a:p>
            <a:pPr marL="0" defTabSz="658368">
              <a:spcBef>
                <a:spcPts val="0"/>
              </a:spcBef>
              <a:defRPr b="1" sz="2592"/>
            </a:pPr>
            <a:r>
              <a:t>on Docker Enterprise</a:t>
            </a:r>
          </a:p>
        </p:txBody>
      </p:sp>
      <p:sp>
        <p:nvSpPr>
          <p:cNvPr id="300" name="Google Shape;144;p32"/>
          <p:cNvSpPr txBox="1"/>
          <p:nvPr>
            <p:ph type="body" idx="13"/>
          </p:nvPr>
        </p:nvSpPr>
        <p:spPr>
          <a:xfrm>
            <a:off x="499533" y="2647950"/>
            <a:ext cx="5334001" cy="20442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2/6/2020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Andy Clemenko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andy@stackrox.com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@clemenko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</a:p>
        </p:txBody>
      </p:sp>
      <p:pic>
        <p:nvPicPr>
          <p:cNvPr id="301" name="unnamed.png" descr="unna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0631" y="3030132"/>
            <a:ext cx="1237736" cy="170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lide Number"/>
          <p:cNvSpPr txBox="1"/>
          <p:nvPr>
            <p:ph type="sldNum" sz="quarter" idx="2"/>
          </p:nvPr>
        </p:nvSpPr>
        <p:spPr>
          <a:xfrm>
            <a:off x="8863104" y="4906438"/>
            <a:ext cx="201831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0" name="StackRo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StackRox</a:t>
            </a:r>
          </a:p>
        </p:txBody>
      </p:sp>
      <p:sp>
        <p:nvSpPr>
          <p:cNvPr id="391" name="Actionable advise from Security Observability…"/>
          <p:cNvSpPr txBox="1"/>
          <p:nvPr>
            <p:ph type="body" sz="half" idx="1"/>
          </p:nvPr>
        </p:nvSpPr>
        <p:spPr>
          <a:xfrm>
            <a:off x="381000" y="1047750"/>
            <a:ext cx="5092621" cy="3302596"/>
          </a:xfrm>
          <a:prstGeom prst="rect">
            <a:avLst/>
          </a:prstGeom>
        </p:spPr>
        <p:txBody>
          <a:bodyPr/>
          <a:lstStyle/>
          <a:p>
            <a:pPr/>
            <a:r>
              <a:t>Actionable advise from Security Observability</a:t>
            </a:r>
          </a:p>
          <a:p>
            <a:pPr/>
            <a:r>
              <a:t>Kubernetes Native</a:t>
            </a:r>
          </a:p>
          <a:p>
            <a:pPr/>
            <a:r>
              <a:t>Security for full lifecycle</a:t>
            </a:r>
          </a:p>
          <a:p>
            <a:pPr lvl="1" marL="927100" indent="-342900"/>
            <a:r>
              <a:t>Build</a:t>
            </a:r>
          </a:p>
          <a:p>
            <a:pPr lvl="1" marL="927100" indent="-342900"/>
            <a:r>
              <a:t>Deploy</a:t>
            </a:r>
          </a:p>
          <a:p>
            <a:pPr lvl="1" marL="927100" indent="-342900"/>
            <a:r>
              <a:t>Runtime</a:t>
            </a:r>
          </a:p>
        </p:txBody>
      </p:sp>
      <p:pic>
        <p:nvPicPr>
          <p:cNvPr id="392" name="Screen Shot 2020-02-04 at 5.01.34 PM.jpg" descr="Screen Shot 2020-02-04 at 5.01.34 PM.jpg"/>
          <p:cNvPicPr>
            <a:picLocks noChangeAspect="1"/>
          </p:cNvPicPr>
          <p:nvPr/>
        </p:nvPicPr>
        <p:blipFill>
          <a:blip r:embed="rId2">
            <a:alphaModFix amt="95328"/>
            <a:extLst/>
          </a:blip>
          <a:stretch>
            <a:fillRect/>
          </a:stretch>
        </p:blipFill>
        <p:spPr>
          <a:xfrm>
            <a:off x="3303337" y="1973040"/>
            <a:ext cx="5826736" cy="342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59;p15"/>
          <p:cNvSpPr txBox="1"/>
          <p:nvPr>
            <p:ph type="sldNum" sz="quarter" idx="2"/>
          </p:nvPr>
        </p:nvSpPr>
        <p:spPr>
          <a:xfrm>
            <a:off x="8866428" y="4906437"/>
            <a:ext cx="195184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5" name="Google Shape;175;p36"/>
          <p:cNvSpPr txBox="1"/>
          <p:nvPr>
            <p:ph type="body" idx="1"/>
          </p:nvPr>
        </p:nvSpPr>
        <p:spPr>
          <a:xfrm>
            <a:off x="533399" y="1323759"/>
            <a:ext cx="8225765" cy="3551801"/>
          </a:xfrm>
          <a:prstGeom prst="rect">
            <a:avLst/>
          </a:prstGeom>
        </p:spPr>
        <p:txBody>
          <a:bodyPr/>
          <a:lstStyle/>
          <a:p>
            <a:pPr marL="0">
              <a:spcBef>
                <a:spcPts val="0"/>
              </a:spcBef>
              <a:defRPr sz="2100"/>
            </a:pPr>
            <a:r>
              <a:t>Questions?</a:t>
            </a:r>
          </a:p>
          <a:p>
            <a:pPr marL="0">
              <a:spcBef>
                <a:spcPts val="0"/>
              </a:spcBef>
              <a:defRPr sz="2100"/>
            </a:pPr>
            <a:r>
              <a:t>Thanks for watching!</a:t>
            </a:r>
          </a:p>
          <a:p>
            <a:pPr marL="0">
              <a:spcBef>
                <a:spcPts val="0"/>
              </a:spcBef>
              <a:defRPr sz="2100"/>
            </a:pPr>
          </a:p>
          <a:p>
            <a:pPr marL="0">
              <a:spcBef>
                <a:spcPts val="0"/>
              </a:spcBef>
            </a:pPr>
            <a:r>
              <a:t>@clemenko / andy@stackrox.com</a:t>
            </a:r>
          </a:p>
          <a:p>
            <a:pPr marL="0">
              <a:spcBef>
                <a:spcPts val="0"/>
              </a:spcBef>
            </a:pPr>
          </a:p>
          <a:p>
            <a:pPr marL="0">
              <a:spcBef>
                <a:spcPts val="0"/>
              </a:spcBef>
              <a:defRPr sz="4200"/>
            </a:pPr>
            <a:r>
              <a:t>https://andyc.info/traefik</a:t>
            </a:r>
          </a:p>
          <a:p>
            <a:pPr marL="0">
              <a:spcBef>
                <a:spcPts val="0"/>
              </a:spcBef>
              <a:defRPr sz="4200"/>
            </a:pPr>
            <a:r>
              <a:t>https://docs.traefik.io</a:t>
            </a:r>
          </a:p>
        </p:txBody>
      </p:sp>
      <p:pic>
        <p:nvPicPr>
          <p:cNvPr id="396" name="unnamed.png" descr="unna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3380" y="1141516"/>
            <a:ext cx="1133838" cy="1564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unnamed2.png" descr="unnamed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1951" y="2758250"/>
            <a:ext cx="1296696" cy="1913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143;p32"/>
          <p:cNvSpPr txBox="1"/>
          <p:nvPr>
            <p:ph type="body" sz="quarter" idx="1"/>
          </p:nvPr>
        </p:nvSpPr>
        <p:spPr>
          <a:xfrm>
            <a:off x="457200" y="1521221"/>
            <a:ext cx="8305800" cy="821929"/>
          </a:xfrm>
          <a:prstGeom prst="rect">
            <a:avLst/>
          </a:prstGeom>
        </p:spPr>
        <p:txBody>
          <a:bodyPr/>
          <a:lstStyle>
            <a:lvl1pPr marL="0" algn="ctr" defTabSz="859536">
              <a:spcBef>
                <a:spcPts val="0"/>
              </a:spcBef>
              <a:defRPr b="1" sz="5358"/>
            </a:lvl1pPr>
          </a:lstStyle>
          <a:p>
            <a:pPr/>
            <a:r>
              <a:t>https://andyc.info/traefik</a:t>
            </a:r>
          </a:p>
        </p:txBody>
      </p:sp>
      <p:sp>
        <p:nvSpPr>
          <p:cNvPr id="304" name="Google Shape;144;p32"/>
          <p:cNvSpPr txBox="1"/>
          <p:nvPr>
            <p:ph type="body" idx="13"/>
          </p:nvPr>
        </p:nvSpPr>
        <p:spPr>
          <a:xfrm>
            <a:off x="499533" y="2647950"/>
            <a:ext cx="5334001" cy="20442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2/6/2020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Andy Clemenko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andy@stackrox.com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  <a:r>
              <a:t>@clemenko</a:t>
            </a:r>
          </a:p>
          <a:p>
            <a:pPr marL="228600" indent="-228600">
              <a:lnSpc>
                <a:spcPct val="100000"/>
              </a:lnSpc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pPr>
          </a:p>
        </p:txBody>
      </p:sp>
      <p:pic>
        <p:nvPicPr>
          <p:cNvPr id="305" name="unnamed.png" descr="unna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0631" y="3030132"/>
            <a:ext cx="1237736" cy="170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65;p17"/>
          <p:cNvSpPr txBox="1"/>
          <p:nvPr>
            <p:ph type="sldNum" sz="quarter" idx="2"/>
          </p:nvPr>
        </p:nvSpPr>
        <p:spPr>
          <a:xfrm>
            <a:off x="8888950" y="4906437"/>
            <a:ext cx="150139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8" name="Google Shape;149;p33"/>
          <p:cNvSpPr txBox="1"/>
          <p:nvPr>
            <p:ph type="title"/>
          </p:nvPr>
        </p:nvSpPr>
        <p:spPr>
          <a:xfrm>
            <a:off x="381000" y="341313"/>
            <a:ext cx="8368363" cy="495384"/>
          </a:xfrm>
          <a:prstGeom prst="rect">
            <a:avLst/>
          </a:prstGeom>
        </p:spPr>
        <p:txBody>
          <a:bodyPr/>
          <a:lstStyle/>
          <a:p>
            <a:pPr lvl="1">
              <a:defRPr b="1">
                <a:solidFill>
                  <a:srgbClr val="003769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Who am I?</a:t>
            </a:r>
          </a:p>
        </p:txBody>
      </p:sp>
      <p:sp>
        <p:nvSpPr>
          <p:cNvPr id="309" name="Google Shape;150;p33"/>
          <p:cNvSpPr txBox="1"/>
          <p:nvPr>
            <p:ph type="body" idx="1"/>
          </p:nvPr>
        </p:nvSpPr>
        <p:spPr>
          <a:xfrm>
            <a:off x="380999" y="1047750"/>
            <a:ext cx="8367715" cy="36576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Former DoD Contractor</a:t>
            </a:r>
          </a:p>
          <a:p>
            <a:pPr>
              <a:spcBef>
                <a:spcPts val="0"/>
              </a:spcBef>
            </a:pPr>
            <a:r>
              <a:t>Docker Senior Solutions Architect/Principal Solutions Engineer</a:t>
            </a:r>
          </a:p>
          <a:p>
            <a:pPr>
              <a:spcBef>
                <a:spcPts val="0"/>
              </a:spcBef>
            </a:pPr>
            <a:r>
              <a:t>Drinking Container Koolaid for almost 6 years</a:t>
            </a:r>
          </a:p>
          <a:p>
            <a:pPr>
              <a:spcBef>
                <a:spcPts val="0"/>
              </a:spcBef>
            </a:pPr>
            <a:r>
              <a:t>Loving Traefik for about 4 years</a:t>
            </a:r>
          </a:p>
          <a:p>
            <a:pPr>
              <a:spcBef>
                <a:spcPts val="0"/>
              </a:spcBef>
            </a:pPr>
            <a:r>
              <a:t>Run Traefik with Docker Compose Personally</a:t>
            </a:r>
          </a:p>
          <a:p>
            <a:pPr>
              <a:spcBef>
                <a:spcPts val="0"/>
              </a:spcBef>
            </a:pPr>
            <a:r>
              <a:t>Recommend Traefik on K8s Professionally</a:t>
            </a:r>
          </a:p>
        </p:txBody>
      </p:sp>
      <p:pic>
        <p:nvPicPr>
          <p:cNvPr id="310" name="kisspng-kool-aid-man-clip-art-portable-network-graphics-im-5cfddc80833759.7953476615601409285375.png" descr="kisspng-kool-aid-man-clip-art-portable-network-graphics-im-5cfddc80833759.79534766156014092853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2334" y="1708900"/>
            <a:ext cx="3692646" cy="3260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lide Number"/>
          <p:cNvSpPr txBox="1"/>
          <p:nvPr>
            <p:ph type="sldNum" sz="quarter" idx="2"/>
          </p:nvPr>
        </p:nvSpPr>
        <p:spPr>
          <a:xfrm>
            <a:off x="8885726" y="4906437"/>
            <a:ext cx="156588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Why Traefi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Why Traefik?</a:t>
            </a:r>
          </a:p>
        </p:txBody>
      </p:sp>
      <p:sp>
        <p:nvSpPr>
          <p:cNvPr id="314" name="Dynamic Configur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Dynamic Configuration</a:t>
            </a:r>
          </a:p>
          <a:p>
            <a:pPr/>
            <a:r>
              <a:t>Empower Developer</a:t>
            </a:r>
          </a:p>
          <a:p>
            <a:pPr/>
            <a:r>
              <a:t>Declarative </a:t>
            </a:r>
          </a:p>
          <a:p>
            <a:pPr/>
            <a:r>
              <a:t>Look Cool!</a:t>
            </a:r>
          </a:p>
        </p:txBody>
      </p:sp>
      <p:pic>
        <p:nvPicPr>
          <p:cNvPr id="315" name="traefik-architecture.png" descr="traefik-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127" y="1429257"/>
            <a:ext cx="5922927" cy="3092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Number"/>
          <p:cNvSpPr txBox="1"/>
          <p:nvPr>
            <p:ph type="sldNum" sz="quarter" idx="2"/>
          </p:nvPr>
        </p:nvSpPr>
        <p:spPr>
          <a:xfrm>
            <a:off x="8887586" y="4906438"/>
            <a:ext cx="152867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" name="Why High Availability (HA)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Why High Availability (HA)?</a:t>
            </a:r>
          </a:p>
        </p:txBody>
      </p:sp>
      <p:sp>
        <p:nvSpPr>
          <p:cNvPr id="319" name="Eliminate Single Point of Failure (SPOF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Eliminate Single Point of Failure (SPOF)</a:t>
            </a:r>
          </a:p>
          <a:p>
            <a:pPr/>
            <a:r>
              <a:t>Resilient for Upgrades</a:t>
            </a:r>
          </a:p>
          <a:p>
            <a:pPr/>
            <a:r>
              <a:t>Take Time Off</a:t>
            </a:r>
          </a:p>
          <a:p>
            <a:pPr/>
            <a:r>
              <a:t>Look Cool!</a:t>
            </a:r>
          </a:p>
        </p:txBody>
      </p:sp>
      <p:pic>
        <p:nvPicPr>
          <p:cNvPr id="320" name="kiwi_magic.jpg" descr="kiwi_mag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8" y="1637003"/>
            <a:ext cx="4960166" cy="2783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/>
          <p:nvPr>
            <p:ph type="sldNum" sz="quarter" idx="2"/>
          </p:nvPr>
        </p:nvSpPr>
        <p:spPr>
          <a:xfrm>
            <a:off x="8885329" y="4906438"/>
            <a:ext cx="157381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What Are We Build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What Are We Building?</a:t>
            </a:r>
          </a:p>
        </p:txBody>
      </p:sp>
      <p:sp>
        <p:nvSpPr>
          <p:cNvPr id="324" name="External Load Balancer - DigitalOcean LB…"/>
          <p:cNvSpPr txBox="1"/>
          <p:nvPr>
            <p:ph type="body" sz="half" idx="1"/>
          </p:nvPr>
        </p:nvSpPr>
        <p:spPr>
          <a:xfrm>
            <a:off x="381000" y="1047750"/>
            <a:ext cx="5691869" cy="3302596"/>
          </a:xfrm>
          <a:prstGeom prst="rect">
            <a:avLst/>
          </a:prstGeom>
        </p:spPr>
        <p:txBody>
          <a:bodyPr/>
          <a:lstStyle/>
          <a:p>
            <a:pPr/>
            <a:r>
              <a:t>External Load Balancer - DigitalOcean LB</a:t>
            </a:r>
          </a:p>
          <a:p>
            <a:pPr/>
            <a:r>
              <a:t>Six Node Docker Enterprise Cluster - Kubernetes 1.14</a:t>
            </a:r>
          </a:p>
          <a:p>
            <a:pPr/>
            <a:r>
              <a:t>Three HA K8s Master Nodes (4vcpu-8gb)</a:t>
            </a:r>
          </a:p>
          <a:p>
            <a:pPr/>
            <a:r>
              <a:t>Three Worker Nodes with labels (4vcpu-8gb)</a:t>
            </a:r>
          </a:p>
          <a:p>
            <a:pPr/>
            <a:r>
              <a:t>Traefik Pinned to nodes with Labels</a:t>
            </a:r>
          </a:p>
          <a:p>
            <a:pPr/>
            <a:r>
              <a:t>NodePort or LoadBalancer</a:t>
            </a:r>
          </a:p>
        </p:txBody>
      </p:sp>
      <p:sp>
        <p:nvSpPr>
          <p:cNvPr id="325" name="Google Shape;372;p21"/>
          <p:cNvSpPr/>
          <p:nvPr/>
        </p:nvSpPr>
        <p:spPr>
          <a:xfrm>
            <a:off x="6721882" y="1131187"/>
            <a:ext cx="575436" cy="654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83" y="13067"/>
                </a:moveTo>
                <a:cubicBezTo>
                  <a:pt x="19927" y="13067"/>
                  <a:pt x="19546" y="13267"/>
                  <a:pt x="19394" y="13600"/>
                </a:cubicBezTo>
                <a:cubicBezTo>
                  <a:pt x="13310" y="13600"/>
                  <a:pt x="13310" y="13600"/>
                  <a:pt x="13310" y="13600"/>
                </a:cubicBezTo>
                <a:cubicBezTo>
                  <a:pt x="13310" y="11333"/>
                  <a:pt x="13310" y="11333"/>
                  <a:pt x="13310" y="11333"/>
                </a:cubicBezTo>
                <a:cubicBezTo>
                  <a:pt x="16352" y="11333"/>
                  <a:pt x="16352" y="11333"/>
                  <a:pt x="16352" y="11333"/>
                </a:cubicBezTo>
                <a:cubicBezTo>
                  <a:pt x="18634" y="11333"/>
                  <a:pt x="20535" y="9733"/>
                  <a:pt x="20535" y="7667"/>
                </a:cubicBezTo>
                <a:cubicBezTo>
                  <a:pt x="20535" y="5667"/>
                  <a:pt x="18634" y="4000"/>
                  <a:pt x="16352" y="4000"/>
                </a:cubicBezTo>
                <a:cubicBezTo>
                  <a:pt x="16124" y="4000"/>
                  <a:pt x="15972" y="4000"/>
                  <a:pt x="15744" y="4000"/>
                </a:cubicBezTo>
                <a:cubicBezTo>
                  <a:pt x="15439" y="1733"/>
                  <a:pt x="13234" y="0"/>
                  <a:pt x="10572" y="0"/>
                </a:cubicBezTo>
                <a:cubicBezTo>
                  <a:pt x="7682" y="0"/>
                  <a:pt x="5324" y="2067"/>
                  <a:pt x="5324" y="4600"/>
                </a:cubicBezTo>
                <a:cubicBezTo>
                  <a:pt x="5324" y="4667"/>
                  <a:pt x="5324" y="4800"/>
                  <a:pt x="5400" y="4933"/>
                </a:cubicBezTo>
                <a:cubicBezTo>
                  <a:pt x="3575" y="5133"/>
                  <a:pt x="2206" y="6467"/>
                  <a:pt x="2206" y="8133"/>
                </a:cubicBezTo>
                <a:cubicBezTo>
                  <a:pt x="2206" y="9933"/>
                  <a:pt x="3879" y="11333"/>
                  <a:pt x="5932" y="11333"/>
                </a:cubicBezTo>
                <a:cubicBezTo>
                  <a:pt x="9963" y="11333"/>
                  <a:pt x="9963" y="11333"/>
                  <a:pt x="9963" y="11333"/>
                </a:cubicBezTo>
                <a:cubicBezTo>
                  <a:pt x="9963" y="13600"/>
                  <a:pt x="9963" y="13600"/>
                  <a:pt x="9963" y="13600"/>
                </a:cubicBezTo>
                <a:cubicBezTo>
                  <a:pt x="5628" y="13600"/>
                  <a:pt x="5628" y="13600"/>
                  <a:pt x="5628" y="13600"/>
                </a:cubicBezTo>
                <a:cubicBezTo>
                  <a:pt x="5476" y="13267"/>
                  <a:pt x="5020" y="13067"/>
                  <a:pt x="4639" y="13067"/>
                </a:cubicBezTo>
                <a:cubicBezTo>
                  <a:pt x="3955" y="13067"/>
                  <a:pt x="3423" y="13533"/>
                  <a:pt x="3423" y="14067"/>
                </a:cubicBezTo>
                <a:cubicBezTo>
                  <a:pt x="3423" y="14667"/>
                  <a:pt x="3955" y="15067"/>
                  <a:pt x="4639" y="15067"/>
                </a:cubicBezTo>
                <a:cubicBezTo>
                  <a:pt x="5020" y="15067"/>
                  <a:pt x="5476" y="14867"/>
                  <a:pt x="5628" y="14533"/>
                </a:cubicBezTo>
                <a:cubicBezTo>
                  <a:pt x="9963" y="14533"/>
                  <a:pt x="9963" y="14533"/>
                  <a:pt x="9963" y="14533"/>
                </a:cubicBezTo>
                <a:cubicBezTo>
                  <a:pt x="9963" y="16200"/>
                  <a:pt x="9963" y="16200"/>
                  <a:pt x="9963" y="16200"/>
                </a:cubicBezTo>
                <a:cubicBezTo>
                  <a:pt x="2206" y="16200"/>
                  <a:pt x="2206" y="16200"/>
                  <a:pt x="2206" y="16200"/>
                </a:cubicBezTo>
                <a:cubicBezTo>
                  <a:pt x="2054" y="15800"/>
                  <a:pt x="1597" y="15533"/>
                  <a:pt x="1141" y="15533"/>
                </a:cubicBezTo>
                <a:cubicBezTo>
                  <a:pt x="456" y="15533"/>
                  <a:pt x="0" y="16000"/>
                  <a:pt x="0" y="16533"/>
                </a:cubicBezTo>
                <a:cubicBezTo>
                  <a:pt x="0" y="17133"/>
                  <a:pt x="456" y="17600"/>
                  <a:pt x="1141" y="17600"/>
                </a:cubicBezTo>
                <a:cubicBezTo>
                  <a:pt x="1521" y="17600"/>
                  <a:pt x="1901" y="17400"/>
                  <a:pt x="2130" y="17067"/>
                </a:cubicBezTo>
                <a:cubicBezTo>
                  <a:pt x="2130" y="17067"/>
                  <a:pt x="2130" y="17067"/>
                  <a:pt x="2130" y="17067"/>
                </a:cubicBezTo>
                <a:cubicBezTo>
                  <a:pt x="7301" y="17067"/>
                  <a:pt x="7301" y="17067"/>
                  <a:pt x="7301" y="17067"/>
                </a:cubicBezTo>
                <a:cubicBezTo>
                  <a:pt x="7301" y="19600"/>
                  <a:pt x="7301" y="19600"/>
                  <a:pt x="7301" y="19600"/>
                </a:cubicBezTo>
                <a:cubicBezTo>
                  <a:pt x="7301" y="19600"/>
                  <a:pt x="7301" y="19667"/>
                  <a:pt x="7301" y="19667"/>
                </a:cubicBezTo>
                <a:cubicBezTo>
                  <a:pt x="6921" y="19800"/>
                  <a:pt x="6617" y="20200"/>
                  <a:pt x="6617" y="20600"/>
                </a:cubicBezTo>
                <a:cubicBezTo>
                  <a:pt x="6617" y="21133"/>
                  <a:pt x="7149" y="21600"/>
                  <a:pt x="7834" y="21600"/>
                </a:cubicBezTo>
                <a:cubicBezTo>
                  <a:pt x="8442" y="21600"/>
                  <a:pt x="8975" y="21133"/>
                  <a:pt x="8975" y="20600"/>
                </a:cubicBezTo>
                <a:cubicBezTo>
                  <a:pt x="8975" y="20200"/>
                  <a:pt x="8670" y="19800"/>
                  <a:pt x="8290" y="19667"/>
                </a:cubicBezTo>
                <a:cubicBezTo>
                  <a:pt x="8290" y="19667"/>
                  <a:pt x="8290" y="19600"/>
                  <a:pt x="8290" y="19600"/>
                </a:cubicBezTo>
                <a:cubicBezTo>
                  <a:pt x="8290" y="17067"/>
                  <a:pt x="8290" y="17067"/>
                  <a:pt x="8290" y="17067"/>
                </a:cubicBezTo>
                <a:cubicBezTo>
                  <a:pt x="10420" y="17067"/>
                  <a:pt x="10420" y="17067"/>
                  <a:pt x="10420" y="17067"/>
                </a:cubicBezTo>
                <a:cubicBezTo>
                  <a:pt x="10724" y="17067"/>
                  <a:pt x="10952" y="16867"/>
                  <a:pt x="10952" y="16667"/>
                </a:cubicBezTo>
                <a:cubicBezTo>
                  <a:pt x="10952" y="11333"/>
                  <a:pt x="10952" y="11333"/>
                  <a:pt x="10952" y="11333"/>
                </a:cubicBezTo>
                <a:cubicBezTo>
                  <a:pt x="12321" y="11333"/>
                  <a:pt x="12321" y="11333"/>
                  <a:pt x="12321" y="11333"/>
                </a:cubicBezTo>
                <a:cubicBezTo>
                  <a:pt x="12321" y="14067"/>
                  <a:pt x="12321" y="14067"/>
                  <a:pt x="12321" y="14067"/>
                </a:cubicBezTo>
                <a:cubicBezTo>
                  <a:pt x="12321" y="19267"/>
                  <a:pt x="12321" y="19267"/>
                  <a:pt x="12321" y="19267"/>
                </a:cubicBezTo>
                <a:cubicBezTo>
                  <a:pt x="12321" y="19333"/>
                  <a:pt x="12321" y="19333"/>
                  <a:pt x="12321" y="19333"/>
                </a:cubicBezTo>
                <a:cubicBezTo>
                  <a:pt x="11941" y="19533"/>
                  <a:pt x="11637" y="19867"/>
                  <a:pt x="11637" y="20267"/>
                </a:cubicBezTo>
                <a:cubicBezTo>
                  <a:pt x="11637" y="20800"/>
                  <a:pt x="12169" y="21267"/>
                  <a:pt x="12854" y="21267"/>
                </a:cubicBezTo>
                <a:cubicBezTo>
                  <a:pt x="13462" y="21267"/>
                  <a:pt x="13994" y="20800"/>
                  <a:pt x="13994" y="20267"/>
                </a:cubicBezTo>
                <a:cubicBezTo>
                  <a:pt x="13994" y="19867"/>
                  <a:pt x="13690" y="19533"/>
                  <a:pt x="13310" y="19333"/>
                </a:cubicBezTo>
                <a:cubicBezTo>
                  <a:pt x="13310" y="19333"/>
                  <a:pt x="13310" y="19333"/>
                  <a:pt x="13310" y="19267"/>
                </a:cubicBezTo>
                <a:cubicBezTo>
                  <a:pt x="13310" y="17000"/>
                  <a:pt x="13310" y="17000"/>
                  <a:pt x="13310" y="17000"/>
                </a:cubicBezTo>
                <a:cubicBezTo>
                  <a:pt x="16352" y="17000"/>
                  <a:pt x="16352" y="17000"/>
                  <a:pt x="16352" y="17000"/>
                </a:cubicBezTo>
                <a:cubicBezTo>
                  <a:pt x="16580" y="17333"/>
                  <a:pt x="16961" y="17533"/>
                  <a:pt x="17417" y="17533"/>
                </a:cubicBezTo>
                <a:cubicBezTo>
                  <a:pt x="18025" y="17533"/>
                  <a:pt x="18558" y="17067"/>
                  <a:pt x="18558" y="16533"/>
                </a:cubicBezTo>
                <a:cubicBezTo>
                  <a:pt x="18558" y="15933"/>
                  <a:pt x="18025" y="15533"/>
                  <a:pt x="17417" y="15533"/>
                </a:cubicBezTo>
                <a:cubicBezTo>
                  <a:pt x="16961" y="15533"/>
                  <a:pt x="16580" y="15733"/>
                  <a:pt x="16352" y="16067"/>
                </a:cubicBezTo>
                <a:cubicBezTo>
                  <a:pt x="13310" y="16067"/>
                  <a:pt x="13310" y="16067"/>
                  <a:pt x="13310" y="16067"/>
                </a:cubicBezTo>
                <a:cubicBezTo>
                  <a:pt x="13310" y="14533"/>
                  <a:pt x="13310" y="14533"/>
                  <a:pt x="13310" y="14533"/>
                </a:cubicBezTo>
                <a:cubicBezTo>
                  <a:pt x="19394" y="14533"/>
                  <a:pt x="19394" y="14533"/>
                  <a:pt x="19394" y="14533"/>
                </a:cubicBezTo>
                <a:cubicBezTo>
                  <a:pt x="19546" y="14867"/>
                  <a:pt x="19927" y="15067"/>
                  <a:pt x="20383" y="15067"/>
                </a:cubicBezTo>
                <a:cubicBezTo>
                  <a:pt x="21068" y="15067"/>
                  <a:pt x="21600" y="14667"/>
                  <a:pt x="21600" y="14067"/>
                </a:cubicBezTo>
                <a:cubicBezTo>
                  <a:pt x="21600" y="13533"/>
                  <a:pt x="21068" y="13067"/>
                  <a:pt x="20383" y="13067"/>
                </a:cubicBezTo>
                <a:close/>
                <a:moveTo>
                  <a:pt x="3270" y="8133"/>
                </a:moveTo>
                <a:cubicBezTo>
                  <a:pt x="3270" y="6867"/>
                  <a:pt x="4411" y="5800"/>
                  <a:pt x="5932" y="5800"/>
                </a:cubicBezTo>
                <a:cubicBezTo>
                  <a:pt x="5932" y="5800"/>
                  <a:pt x="5932" y="5800"/>
                  <a:pt x="5932" y="5800"/>
                </a:cubicBezTo>
                <a:cubicBezTo>
                  <a:pt x="6085" y="5800"/>
                  <a:pt x="6237" y="5733"/>
                  <a:pt x="6313" y="5600"/>
                </a:cubicBezTo>
                <a:cubicBezTo>
                  <a:pt x="6465" y="5533"/>
                  <a:pt x="6465" y="5400"/>
                  <a:pt x="6465" y="5267"/>
                </a:cubicBezTo>
                <a:cubicBezTo>
                  <a:pt x="6389" y="5000"/>
                  <a:pt x="6389" y="4800"/>
                  <a:pt x="6389" y="4600"/>
                </a:cubicBezTo>
                <a:cubicBezTo>
                  <a:pt x="6389" y="2533"/>
                  <a:pt x="8290" y="933"/>
                  <a:pt x="10572" y="933"/>
                </a:cubicBezTo>
                <a:cubicBezTo>
                  <a:pt x="12854" y="933"/>
                  <a:pt x="14755" y="2533"/>
                  <a:pt x="14755" y="4533"/>
                </a:cubicBezTo>
                <a:cubicBezTo>
                  <a:pt x="14755" y="4600"/>
                  <a:pt x="14755" y="4600"/>
                  <a:pt x="14755" y="4600"/>
                </a:cubicBezTo>
                <a:cubicBezTo>
                  <a:pt x="14755" y="4733"/>
                  <a:pt x="14831" y="4867"/>
                  <a:pt x="14983" y="4933"/>
                </a:cubicBezTo>
                <a:cubicBezTo>
                  <a:pt x="15059" y="5000"/>
                  <a:pt x="15287" y="5067"/>
                  <a:pt x="15439" y="5000"/>
                </a:cubicBezTo>
                <a:cubicBezTo>
                  <a:pt x="15744" y="4933"/>
                  <a:pt x="16048" y="4867"/>
                  <a:pt x="16352" y="4867"/>
                </a:cubicBezTo>
                <a:cubicBezTo>
                  <a:pt x="18101" y="4867"/>
                  <a:pt x="19546" y="6133"/>
                  <a:pt x="19546" y="7667"/>
                </a:cubicBezTo>
                <a:cubicBezTo>
                  <a:pt x="19546" y="9200"/>
                  <a:pt x="18101" y="10467"/>
                  <a:pt x="16352" y="10467"/>
                </a:cubicBezTo>
                <a:cubicBezTo>
                  <a:pt x="5932" y="10467"/>
                  <a:pt x="5932" y="10467"/>
                  <a:pt x="5932" y="10467"/>
                </a:cubicBezTo>
                <a:cubicBezTo>
                  <a:pt x="4411" y="10467"/>
                  <a:pt x="3270" y="9400"/>
                  <a:pt x="3270" y="813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 b="1"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338" name="Group"/>
          <p:cNvGrpSpPr/>
          <p:nvPr/>
        </p:nvGrpSpPr>
        <p:grpSpPr>
          <a:xfrm>
            <a:off x="6178930" y="2681140"/>
            <a:ext cx="1661339" cy="413126"/>
            <a:chOff x="0" y="0"/>
            <a:chExt cx="1661338" cy="413124"/>
          </a:xfrm>
        </p:grpSpPr>
        <p:grpSp>
          <p:nvGrpSpPr>
            <p:cNvPr id="329" name="Google Shape;577;p21"/>
            <p:cNvGrpSpPr/>
            <p:nvPr/>
          </p:nvGrpSpPr>
          <p:grpSpPr>
            <a:xfrm>
              <a:off x="0" y="-1"/>
              <a:ext cx="520832" cy="413126"/>
              <a:chOff x="0" y="0"/>
              <a:chExt cx="520831" cy="413124"/>
            </a:xfrm>
          </p:grpSpPr>
          <p:sp>
            <p:nvSpPr>
              <p:cNvPr id="326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27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28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33" name="Google Shape;577;p21"/>
            <p:cNvGrpSpPr/>
            <p:nvPr/>
          </p:nvGrpSpPr>
          <p:grpSpPr>
            <a:xfrm>
              <a:off x="570253" y="-1"/>
              <a:ext cx="520832" cy="413126"/>
              <a:chOff x="0" y="0"/>
              <a:chExt cx="520831" cy="413124"/>
            </a:xfrm>
          </p:grpSpPr>
          <p:sp>
            <p:nvSpPr>
              <p:cNvPr id="330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31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32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37" name="Google Shape;577;p21"/>
            <p:cNvGrpSpPr/>
            <p:nvPr/>
          </p:nvGrpSpPr>
          <p:grpSpPr>
            <a:xfrm>
              <a:off x="1140507" y="-1"/>
              <a:ext cx="520832" cy="413126"/>
              <a:chOff x="0" y="0"/>
              <a:chExt cx="520831" cy="413124"/>
            </a:xfrm>
          </p:grpSpPr>
          <p:sp>
            <p:nvSpPr>
              <p:cNvPr id="334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35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36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</p:grpSp>
      <p:grpSp>
        <p:nvGrpSpPr>
          <p:cNvPr id="351" name="Group"/>
          <p:cNvGrpSpPr/>
          <p:nvPr/>
        </p:nvGrpSpPr>
        <p:grpSpPr>
          <a:xfrm>
            <a:off x="4299685" y="2681140"/>
            <a:ext cx="1661339" cy="413126"/>
            <a:chOff x="0" y="0"/>
            <a:chExt cx="1661338" cy="413124"/>
          </a:xfrm>
        </p:grpSpPr>
        <p:grpSp>
          <p:nvGrpSpPr>
            <p:cNvPr id="342" name="Google Shape;577;p21"/>
            <p:cNvGrpSpPr/>
            <p:nvPr/>
          </p:nvGrpSpPr>
          <p:grpSpPr>
            <a:xfrm>
              <a:off x="0" y="-1"/>
              <a:ext cx="520832" cy="413126"/>
              <a:chOff x="0" y="0"/>
              <a:chExt cx="520831" cy="413124"/>
            </a:xfrm>
          </p:grpSpPr>
          <p:sp>
            <p:nvSpPr>
              <p:cNvPr id="339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40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41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46" name="Google Shape;577;p21"/>
            <p:cNvGrpSpPr/>
            <p:nvPr/>
          </p:nvGrpSpPr>
          <p:grpSpPr>
            <a:xfrm>
              <a:off x="570253" y="-1"/>
              <a:ext cx="520832" cy="413126"/>
              <a:chOff x="0" y="0"/>
              <a:chExt cx="520831" cy="413124"/>
            </a:xfrm>
          </p:grpSpPr>
          <p:sp>
            <p:nvSpPr>
              <p:cNvPr id="343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44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45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50" name="Google Shape;577;p21"/>
            <p:cNvGrpSpPr/>
            <p:nvPr/>
          </p:nvGrpSpPr>
          <p:grpSpPr>
            <a:xfrm>
              <a:off x="1140507" y="-1"/>
              <a:ext cx="520832" cy="413126"/>
              <a:chOff x="0" y="0"/>
              <a:chExt cx="520831" cy="413124"/>
            </a:xfrm>
          </p:grpSpPr>
          <p:sp>
            <p:nvSpPr>
              <p:cNvPr id="347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48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49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</p:grpSp>
      <p:sp>
        <p:nvSpPr>
          <p:cNvPr id="352" name="Google Shape;713;p22"/>
          <p:cNvSpPr/>
          <p:nvPr/>
        </p:nvSpPr>
        <p:spPr>
          <a:xfrm rot="5400000">
            <a:off x="6732659" y="2001619"/>
            <a:ext cx="553882" cy="463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5900">
                <a:latin typeface="Source Sans Pro Bold"/>
                <a:ea typeface="Source Sans Pro Bold"/>
                <a:cs typeface="Source Sans Pro Bold"/>
                <a:sym typeface="Source Sans Pro Bold"/>
              </a:defRPr>
            </a:pPr>
          </a:p>
        </p:txBody>
      </p:sp>
      <p:sp>
        <p:nvSpPr>
          <p:cNvPr id="353" name="*.dockr.life"/>
          <p:cNvSpPr txBox="1"/>
          <p:nvPr/>
        </p:nvSpPr>
        <p:spPr>
          <a:xfrm>
            <a:off x="7470963" y="1327908"/>
            <a:ext cx="1100018" cy="260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*.dockr.life</a:t>
            </a:r>
          </a:p>
        </p:txBody>
      </p:sp>
      <p:pic>
        <p:nvPicPr>
          <p:cNvPr id="354" name="images.jpg" descr="imag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8930" y="3435096"/>
            <a:ext cx="1661339" cy="1239615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K8s Masters"/>
          <p:cNvSpPr txBox="1"/>
          <p:nvPr/>
        </p:nvSpPr>
        <p:spPr>
          <a:xfrm>
            <a:off x="4629975" y="3124991"/>
            <a:ext cx="100075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K8s Masters</a:t>
            </a:r>
          </a:p>
        </p:txBody>
      </p:sp>
      <p:sp>
        <p:nvSpPr>
          <p:cNvPr id="356" name="K8s Workers"/>
          <p:cNvSpPr txBox="1"/>
          <p:nvPr/>
        </p:nvSpPr>
        <p:spPr>
          <a:xfrm>
            <a:off x="6509221" y="3124991"/>
            <a:ext cx="102706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K8s Workers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lide Number"/>
          <p:cNvSpPr txBox="1"/>
          <p:nvPr>
            <p:ph type="sldNum" sz="quarter" idx="2"/>
          </p:nvPr>
        </p:nvSpPr>
        <p:spPr>
          <a:xfrm>
            <a:off x="8890240" y="4906438"/>
            <a:ext cx="147559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Network Pa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Network Path</a:t>
            </a:r>
          </a:p>
        </p:txBody>
      </p:sp>
      <p:sp>
        <p:nvSpPr>
          <p:cNvPr id="360" name="Wild Card DNS…"/>
          <p:cNvSpPr txBox="1"/>
          <p:nvPr>
            <p:ph type="body" sz="half" idx="1"/>
          </p:nvPr>
        </p:nvSpPr>
        <p:spPr>
          <a:xfrm>
            <a:off x="381000" y="1047750"/>
            <a:ext cx="5691869" cy="3302596"/>
          </a:xfrm>
          <a:prstGeom prst="rect">
            <a:avLst/>
          </a:prstGeom>
        </p:spPr>
        <p:txBody>
          <a:bodyPr/>
          <a:lstStyle/>
          <a:p>
            <a:pPr/>
            <a:r>
              <a:t>Wild Card DNS</a:t>
            </a:r>
          </a:p>
          <a:p>
            <a:pPr/>
            <a:r>
              <a:t>Load Balancer</a:t>
            </a:r>
          </a:p>
          <a:p>
            <a:pPr/>
            <a:r>
              <a:t>Worker Node</a:t>
            </a:r>
          </a:p>
          <a:p>
            <a:pPr/>
            <a:r>
              <a:t>Traefik service/pod</a:t>
            </a:r>
          </a:p>
          <a:p>
            <a:pPr/>
            <a:r>
              <a:t>App service/pod</a:t>
            </a:r>
          </a:p>
        </p:txBody>
      </p:sp>
      <p:sp>
        <p:nvSpPr>
          <p:cNvPr id="361" name="Google Shape;372;p21"/>
          <p:cNvSpPr/>
          <p:nvPr/>
        </p:nvSpPr>
        <p:spPr>
          <a:xfrm>
            <a:off x="6721882" y="1131187"/>
            <a:ext cx="575435" cy="654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83" y="13067"/>
                </a:moveTo>
                <a:cubicBezTo>
                  <a:pt x="19927" y="13067"/>
                  <a:pt x="19546" y="13267"/>
                  <a:pt x="19394" y="13600"/>
                </a:cubicBezTo>
                <a:cubicBezTo>
                  <a:pt x="13310" y="13600"/>
                  <a:pt x="13310" y="13600"/>
                  <a:pt x="13310" y="13600"/>
                </a:cubicBezTo>
                <a:cubicBezTo>
                  <a:pt x="13310" y="11333"/>
                  <a:pt x="13310" y="11333"/>
                  <a:pt x="13310" y="11333"/>
                </a:cubicBezTo>
                <a:cubicBezTo>
                  <a:pt x="16352" y="11333"/>
                  <a:pt x="16352" y="11333"/>
                  <a:pt x="16352" y="11333"/>
                </a:cubicBezTo>
                <a:cubicBezTo>
                  <a:pt x="18634" y="11333"/>
                  <a:pt x="20535" y="9733"/>
                  <a:pt x="20535" y="7667"/>
                </a:cubicBezTo>
                <a:cubicBezTo>
                  <a:pt x="20535" y="5667"/>
                  <a:pt x="18634" y="4000"/>
                  <a:pt x="16352" y="4000"/>
                </a:cubicBezTo>
                <a:cubicBezTo>
                  <a:pt x="16124" y="4000"/>
                  <a:pt x="15972" y="4000"/>
                  <a:pt x="15744" y="4000"/>
                </a:cubicBezTo>
                <a:cubicBezTo>
                  <a:pt x="15439" y="1733"/>
                  <a:pt x="13234" y="0"/>
                  <a:pt x="10572" y="0"/>
                </a:cubicBezTo>
                <a:cubicBezTo>
                  <a:pt x="7682" y="0"/>
                  <a:pt x="5324" y="2067"/>
                  <a:pt x="5324" y="4600"/>
                </a:cubicBezTo>
                <a:cubicBezTo>
                  <a:pt x="5324" y="4667"/>
                  <a:pt x="5324" y="4800"/>
                  <a:pt x="5400" y="4933"/>
                </a:cubicBezTo>
                <a:cubicBezTo>
                  <a:pt x="3575" y="5133"/>
                  <a:pt x="2206" y="6467"/>
                  <a:pt x="2206" y="8133"/>
                </a:cubicBezTo>
                <a:cubicBezTo>
                  <a:pt x="2206" y="9933"/>
                  <a:pt x="3879" y="11333"/>
                  <a:pt x="5932" y="11333"/>
                </a:cubicBezTo>
                <a:cubicBezTo>
                  <a:pt x="9963" y="11333"/>
                  <a:pt x="9963" y="11333"/>
                  <a:pt x="9963" y="11333"/>
                </a:cubicBezTo>
                <a:cubicBezTo>
                  <a:pt x="9963" y="13600"/>
                  <a:pt x="9963" y="13600"/>
                  <a:pt x="9963" y="13600"/>
                </a:cubicBezTo>
                <a:cubicBezTo>
                  <a:pt x="5628" y="13600"/>
                  <a:pt x="5628" y="13600"/>
                  <a:pt x="5628" y="13600"/>
                </a:cubicBezTo>
                <a:cubicBezTo>
                  <a:pt x="5476" y="13267"/>
                  <a:pt x="5020" y="13067"/>
                  <a:pt x="4639" y="13067"/>
                </a:cubicBezTo>
                <a:cubicBezTo>
                  <a:pt x="3955" y="13067"/>
                  <a:pt x="3423" y="13533"/>
                  <a:pt x="3423" y="14067"/>
                </a:cubicBezTo>
                <a:cubicBezTo>
                  <a:pt x="3423" y="14667"/>
                  <a:pt x="3955" y="15067"/>
                  <a:pt x="4639" y="15067"/>
                </a:cubicBezTo>
                <a:cubicBezTo>
                  <a:pt x="5020" y="15067"/>
                  <a:pt x="5476" y="14867"/>
                  <a:pt x="5628" y="14533"/>
                </a:cubicBezTo>
                <a:cubicBezTo>
                  <a:pt x="9963" y="14533"/>
                  <a:pt x="9963" y="14533"/>
                  <a:pt x="9963" y="14533"/>
                </a:cubicBezTo>
                <a:cubicBezTo>
                  <a:pt x="9963" y="16200"/>
                  <a:pt x="9963" y="16200"/>
                  <a:pt x="9963" y="16200"/>
                </a:cubicBezTo>
                <a:cubicBezTo>
                  <a:pt x="2206" y="16200"/>
                  <a:pt x="2206" y="16200"/>
                  <a:pt x="2206" y="16200"/>
                </a:cubicBezTo>
                <a:cubicBezTo>
                  <a:pt x="2054" y="15800"/>
                  <a:pt x="1597" y="15533"/>
                  <a:pt x="1141" y="15533"/>
                </a:cubicBezTo>
                <a:cubicBezTo>
                  <a:pt x="456" y="15533"/>
                  <a:pt x="0" y="16000"/>
                  <a:pt x="0" y="16533"/>
                </a:cubicBezTo>
                <a:cubicBezTo>
                  <a:pt x="0" y="17133"/>
                  <a:pt x="456" y="17600"/>
                  <a:pt x="1141" y="17600"/>
                </a:cubicBezTo>
                <a:cubicBezTo>
                  <a:pt x="1521" y="17600"/>
                  <a:pt x="1901" y="17400"/>
                  <a:pt x="2130" y="17067"/>
                </a:cubicBezTo>
                <a:cubicBezTo>
                  <a:pt x="2130" y="17067"/>
                  <a:pt x="2130" y="17067"/>
                  <a:pt x="2130" y="17067"/>
                </a:cubicBezTo>
                <a:cubicBezTo>
                  <a:pt x="7301" y="17067"/>
                  <a:pt x="7301" y="17067"/>
                  <a:pt x="7301" y="17067"/>
                </a:cubicBezTo>
                <a:cubicBezTo>
                  <a:pt x="7301" y="19600"/>
                  <a:pt x="7301" y="19600"/>
                  <a:pt x="7301" y="19600"/>
                </a:cubicBezTo>
                <a:cubicBezTo>
                  <a:pt x="7301" y="19600"/>
                  <a:pt x="7301" y="19667"/>
                  <a:pt x="7301" y="19667"/>
                </a:cubicBezTo>
                <a:cubicBezTo>
                  <a:pt x="6921" y="19800"/>
                  <a:pt x="6617" y="20200"/>
                  <a:pt x="6617" y="20600"/>
                </a:cubicBezTo>
                <a:cubicBezTo>
                  <a:pt x="6617" y="21133"/>
                  <a:pt x="7149" y="21600"/>
                  <a:pt x="7834" y="21600"/>
                </a:cubicBezTo>
                <a:cubicBezTo>
                  <a:pt x="8442" y="21600"/>
                  <a:pt x="8975" y="21133"/>
                  <a:pt x="8975" y="20600"/>
                </a:cubicBezTo>
                <a:cubicBezTo>
                  <a:pt x="8975" y="20200"/>
                  <a:pt x="8670" y="19800"/>
                  <a:pt x="8290" y="19667"/>
                </a:cubicBezTo>
                <a:cubicBezTo>
                  <a:pt x="8290" y="19667"/>
                  <a:pt x="8290" y="19600"/>
                  <a:pt x="8290" y="19600"/>
                </a:cubicBezTo>
                <a:cubicBezTo>
                  <a:pt x="8290" y="17067"/>
                  <a:pt x="8290" y="17067"/>
                  <a:pt x="8290" y="17067"/>
                </a:cubicBezTo>
                <a:cubicBezTo>
                  <a:pt x="10420" y="17067"/>
                  <a:pt x="10420" y="17067"/>
                  <a:pt x="10420" y="17067"/>
                </a:cubicBezTo>
                <a:cubicBezTo>
                  <a:pt x="10724" y="17067"/>
                  <a:pt x="10952" y="16867"/>
                  <a:pt x="10952" y="16667"/>
                </a:cubicBezTo>
                <a:cubicBezTo>
                  <a:pt x="10952" y="11333"/>
                  <a:pt x="10952" y="11333"/>
                  <a:pt x="10952" y="11333"/>
                </a:cubicBezTo>
                <a:cubicBezTo>
                  <a:pt x="12321" y="11333"/>
                  <a:pt x="12321" y="11333"/>
                  <a:pt x="12321" y="11333"/>
                </a:cubicBezTo>
                <a:cubicBezTo>
                  <a:pt x="12321" y="14067"/>
                  <a:pt x="12321" y="14067"/>
                  <a:pt x="12321" y="14067"/>
                </a:cubicBezTo>
                <a:cubicBezTo>
                  <a:pt x="12321" y="19267"/>
                  <a:pt x="12321" y="19267"/>
                  <a:pt x="12321" y="19267"/>
                </a:cubicBezTo>
                <a:cubicBezTo>
                  <a:pt x="12321" y="19333"/>
                  <a:pt x="12321" y="19333"/>
                  <a:pt x="12321" y="19333"/>
                </a:cubicBezTo>
                <a:cubicBezTo>
                  <a:pt x="11941" y="19533"/>
                  <a:pt x="11637" y="19867"/>
                  <a:pt x="11637" y="20267"/>
                </a:cubicBezTo>
                <a:cubicBezTo>
                  <a:pt x="11637" y="20800"/>
                  <a:pt x="12169" y="21267"/>
                  <a:pt x="12854" y="21267"/>
                </a:cubicBezTo>
                <a:cubicBezTo>
                  <a:pt x="13462" y="21267"/>
                  <a:pt x="13994" y="20800"/>
                  <a:pt x="13994" y="20267"/>
                </a:cubicBezTo>
                <a:cubicBezTo>
                  <a:pt x="13994" y="19867"/>
                  <a:pt x="13690" y="19533"/>
                  <a:pt x="13310" y="19333"/>
                </a:cubicBezTo>
                <a:cubicBezTo>
                  <a:pt x="13310" y="19333"/>
                  <a:pt x="13310" y="19333"/>
                  <a:pt x="13310" y="19267"/>
                </a:cubicBezTo>
                <a:cubicBezTo>
                  <a:pt x="13310" y="17000"/>
                  <a:pt x="13310" y="17000"/>
                  <a:pt x="13310" y="17000"/>
                </a:cubicBezTo>
                <a:cubicBezTo>
                  <a:pt x="16352" y="17000"/>
                  <a:pt x="16352" y="17000"/>
                  <a:pt x="16352" y="17000"/>
                </a:cubicBezTo>
                <a:cubicBezTo>
                  <a:pt x="16580" y="17333"/>
                  <a:pt x="16961" y="17533"/>
                  <a:pt x="17417" y="17533"/>
                </a:cubicBezTo>
                <a:cubicBezTo>
                  <a:pt x="18025" y="17533"/>
                  <a:pt x="18558" y="17067"/>
                  <a:pt x="18558" y="16533"/>
                </a:cubicBezTo>
                <a:cubicBezTo>
                  <a:pt x="18558" y="15933"/>
                  <a:pt x="18025" y="15533"/>
                  <a:pt x="17417" y="15533"/>
                </a:cubicBezTo>
                <a:cubicBezTo>
                  <a:pt x="16961" y="15533"/>
                  <a:pt x="16580" y="15733"/>
                  <a:pt x="16352" y="16067"/>
                </a:cubicBezTo>
                <a:cubicBezTo>
                  <a:pt x="13310" y="16067"/>
                  <a:pt x="13310" y="16067"/>
                  <a:pt x="13310" y="16067"/>
                </a:cubicBezTo>
                <a:cubicBezTo>
                  <a:pt x="13310" y="14533"/>
                  <a:pt x="13310" y="14533"/>
                  <a:pt x="13310" y="14533"/>
                </a:cubicBezTo>
                <a:cubicBezTo>
                  <a:pt x="19394" y="14533"/>
                  <a:pt x="19394" y="14533"/>
                  <a:pt x="19394" y="14533"/>
                </a:cubicBezTo>
                <a:cubicBezTo>
                  <a:pt x="19546" y="14867"/>
                  <a:pt x="19927" y="15067"/>
                  <a:pt x="20383" y="15067"/>
                </a:cubicBezTo>
                <a:cubicBezTo>
                  <a:pt x="21068" y="15067"/>
                  <a:pt x="21600" y="14667"/>
                  <a:pt x="21600" y="14067"/>
                </a:cubicBezTo>
                <a:cubicBezTo>
                  <a:pt x="21600" y="13533"/>
                  <a:pt x="21068" y="13067"/>
                  <a:pt x="20383" y="13067"/>
                </a:cubicBezTo>
                <a:close/>
                <a:moveTo>
                  <a:pt x="3270" y="8133"/>
                </a:moveTo>
                <a:cubicBezTo>
                  <a:pt x="3270" y="6867"/>
                  <a:pt x="4411" y="5800"/>
                  <a:pt x="5932" y="5800"/>
                </a:cubicBezTo>
                <a:cubicBezTo>
                  <a:pt x="5932" y="5800"/>
                  <a:pt x="5932" y="5800"/>
                  <a:pt x="5932" y="5800"/>
                </a:cubicBezTo>
                <a:cubicBezTo>
                  <a:pt x="6085" y="5800"/>
                  <a:pt x="6237" y="5733"/>
                  <a:pt x="6313" y="5600"/>
                </a:cubicBezTo>
                <a:cubicBezTo>
                  <a:pt x="6465" y="5533"/>
                  <a:pt x="6465" y="5400"/>
                  <a:pt x="6465" y="5267"/>
                </a:cubicBezTo>
                <a:cubicBezTo>
                  <a:pt x="6389" y="5000"/>
                  <a:pt x="6389" y="4800"/>
                  <a:pt x="6389" y="4600"/>
                </a:cubicBezTo>
                <a:cubicBezTo>
                  <a:pt x="6389" y="2533"/>
                  <a:pt x="8290" y="933"/>
                  <a:pt x="10572" y="933"/>
                </a:cubicBezTo>
                <a:cubicBezTo>
                  <a:pt x="12854" y="933"/>
                  <a:pt x="14755" y="2533"/>
                  <a:pt x="14755" y="4533"/>
                </a:cubicBezTo>
                <a:cubicBezTo>
                  <a:pt x="14755" y="4600"/>
                  <a:pt x="14755" y="4600"/>
                  <a:pt x="14755" y="4600"/>
                </a:cubicBezTo>
                <a:cubicBezTo>
                  <a:pt x="14755" y="4733"/>
                  <a:pt x="14831" y="4867"/>
                  <a:pt x="14983" y="4933"/>
                </a:cubicBezTo>
                <a:cubicBezTo>
                  <a:pt x="15059" y="5000"/>
                  <a:pt x="15287" y="5067"/>
                  <a:pt x="15439" y="5000"/>
                </a:cubicBezTo>
                <a:cubicBezTo>
                  <a:pt x="15744" y="4933"/>
                  <a:pt x="16048" y="4867"/>
                  <a:pt x="16352" y="4867"/>
                </a:cubicBezTo>
                <a:cubicBezTo>
                  <a:pt x="18101" y="4867"/>
                  <a:pt x="19546" y="6133"/>
                  <a:pt x="19546" y="7667"/>
                </a:cubicBezTo>
                <a:cubicBezTo>
                  <a:pt x="19546" y="9200"/>
                  <a:pt x="18101" y="10467"/>
                  <a:pt x="16352" y="10467"/>
                </a:cubicBezTo>
                <a:cubicBezTo>
                  <a:pt x="5932" y="10467"/>
                  <a:pt x="5932" y="10467"/>
                  <a:pt x="5932" y="10467"/>
                </a:cubicBezTo>
                <a:cubicBezTo>
                  <a:pt x="4411" y="10467"/>
                  <a:pt x="3270" y="9400"/>
                  <a:pt x="3270" y="813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 b="1" sz="6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374" name="Group"/>
          <p:cNvGrpSpPr/>
          <p:nvPr/>
        </p:nvGrpSpPr>
        <p:grpSpPr>
          <a:xfrm>
            <a:off x="6178930" y="2681140"/>
            <a:ext cx="1661339" cy="413126"/>
            <a:chOff x="0" y="0"/>
            <a:chExt cx="1661338" cy="413124"/>
          </a:xfrm>
        </p:grpSpPr>
        <p:grpSp>
          <p:nvGrpSpPr>
            <p:cNvPr id="365" name="Google Shape;577;p21"/>
            <p:cNvGrpSpPr/>
            <p:nvPr/>
          </p:nvGrpSpPr>
          <p:grpSpPr>
            <a:xfrm>
              <a:off x="0" y="-1"/>
              <a:ext cx="520832" cy="413126"/>
              <a:chOff x="0" y="0"/>
              <a:chExt cx="520831" cy="413124"/>
            </a:xfrm>
          </p:grpSpPr>
          <p:sp>
            <p:nvSpPr>
              <p:cNvPr id="362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63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64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69" name="Google Shape;577;p21"/>
            <p:cNvGrpSpPr/>
            <p:nvPr/>
          </p:nvGrpSpPr>
          <p:grpSpPr>
            <a:xfrm>
              <a:off x="570253" y="-1"/>
              <a:ext cx="520832" cy="413126"/>
              <a:chOff x="0" y="0"/>
              <a:chExt cx="520831" cy="413124"/>
            </a:xfrm>
          </p:grpSpPr>
          <p:sp>
            <p:nvSpPr>
              <p:cNvPr id="366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67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68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73" name="Google Shape;577;p21"/>
            <p:cNvGrpSpPr/>
            <p:nvPr/>
          </p:nvGrpSpPr>
          <p:grpSpPr>
            <a:xfrm>
              <a:off x="1140507" y="-1"/>
              <a:ext cx="520832" cy="413126"/>
              <a:chOff x="0" y="0"/>
              <a:chExt cx="520831" cy="413124"/>
            </a:xfrm>
          </p:grpSpPr>
          <p:sp>
            <p:nvSpPr>
              <p:cNvPr id="370" name="Google Shape;578;p21"/>
              <p:cNvSpPr/>
              <p:nvPr/>
            </p:nvSpPr>
            <p:spPr>
              <a:xfrm>
                <a:off x="0" y="-1"/>
                <a:ext cx="520832" cy="413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98" y="11374"/>
                    </a:moveTo>
                    <a:cubicBezTo>
                      <a:pt x="19265" y="2228"/>
                      <a:pt x="19265" y="2228"/>
                      <a:pt x="19265" y="2228"/>
                    </a:cubicBezTo>
                    <a:cubicBezTo>
                      <a:pt x="18992" y="981"/>
                      <a:pt x="18019" y="0"/>
                      <a:pt x="17021" y="0"/>
                    </a:cubicBezTo>
                    <a:cubicBezTo>
                      <a:pt x="4579" y="0"/>
                      <a:pt x="4579" y="0"/>
                      <a:pt x="4579" y="0"/>
                    </a:cubicBezTo>
                    <a:cubicBezTo>
                      <a:pt x="3581" y="0"/>
                      <a:pt x="2608" y="981"/>
                      <a:pt x="2361" y="2245"/>
                    </a:cubicBezTo>
                    <a:cubicBezTo>
                      <a:pt x="376" y="12122"/>
                      <a:pt x="376" y="12122"/>
                      <a:pt x="376" y="12122"/>
                    </a:cubicBezTo>
                    <a:cubicBezTo>
                      <a:pt x="285" y="12554"/>
                      <a:pt x="0" y="14018"/>
                      <a:pt x="0" y="14300"/>
                    </a:cubicBezTo>
                    <a:cubicBezTo>
                      <a:pt x="0" y="14533"/>
                      <a:pt x="0" y="14533"/>
                      <a:pt x="0" y="14533"/>
                    </a:cubicBezTo>
                    <a:cubicBezTo>
                      <a:pt x="0" y="19172"/>
                      <a:pt x="0" y="19172"/>
                      <a:pt x="0" y="19172"/>
                    </a:cubicBezTo>
                    <a:cubicBezTo>
                      <a:pt x="0" y="20519"/>
                      <a:pt x="843" y="21600"/>
                      <a:pt x="1881" y="21600"/>
                    </a:cubicBezTo>
                    <a:cubicBezTo>
                      <a:pt x="3451" y="21600"/>
                      <a:pt x="3451" y="21600"/>
                      <a:pt x="3451" y="21600"/>
                    </a:cubicBezTo>
                    <a:cubicBezTo>
                      <a:pt x="7109" y="21600"/>
                      <a:pt x="7109" y="21600"/>
                      <a:pt x="7109" y="21600"/>
                    </a:cubicBezTo>
                    <a:cubicBezTo>
                      <a:pt x="19719" y="21600"/>
                      <a:pt x="19719" y="21600"/>
                      <a:pt x="19719" y="21600"/>
                    </a:cubicBezTo>
                    <a:cubicBezTo>
                      <a:pt x="20757" y="21600"/>
                      <a:pt x="21600" y="20519"/>
                      <a:pt x="21600" y="19172"/>
                    </a:cubicBezTo>
                    <a:cubicBezTo>
                      <a:pt x="21600" y="14533"/>
                      <a:pt x="21600" y="14533"/>
                      <a:pt x="21600" y="14533"/>
                    </a:cubicBezTo>
                    <a:cubicBezTo>
                      <a:pt x="21600" y="14300"/>
                      <a:pt x="21600" y="14300"/>
                      <a:pt x="21600" y="14300"/>
                    </a:cubicBezTo>
                    <a:cubicBezTo>
                      <a:pt x="21600" y="14101"/>
                      <a:pt x="21418" y="12371"/>
                      <a:pt x="21198" y="11374"/>
                    </a:cubicBezTo>
                    <a:close/>
                    <a:moveTo>
                      <a:pt x="3230" y="2527"/>
                    </a:moveTo>
                    <a:cubicBezTo>
                      <a:pt x="3373" y="1779"/>
                      <a:pt x="3996" y="1147"/>
                      <a:pt x="4579" y="1147"/>
                    </a:cubicBezTo>
                    <a:cubicBezTo>
                      <a:pt x="17021" y="1147"/>
                      <a:pt x="17021" y="1147"/>
                      <a:pt x="17021" y="1147"/>
                    </a:cubicBezTo>
                    <a:cubicBezTo>
                      <a:pt x="17604" y="1147"/>
                      <a:pt x="18240" y="1796"/>
                      <a:pt x="18396" y="2527"/>
                    </a:cubicBezTo>
                    <a:cubicBezTo>
                      <a:pt x="20342" y="11673"/>
                      <a:pt x="20342" y="11673"/>
                      <a:pt x="20342" y="11673"/>
                    </a:cubicBezTo>
                    <a:cubicBezTo>
                      <a:pt x="20381" y="11856"/>
                      <a:pt x="20419" y="12072"/>
                      <a:pt x="20458" y="12288"/>
                    </a:cubicBezTo>
                    <a:cubicBezTo>
                      <a:pt x="20225" y="12155"/>
                      <a:pt x="19978" y="12089"/>
                      <a:pt x="19719" y="12089"/>
                    </a:cubicBezTo>
                    <a:cubicBezTo>
                      <a:pt x="7109" y="12089"/>
                      <a:pt x="7109" y="12089"/>
                      <a:pt x="7109" y="12089"/>
                    </a:cubicBezTo>
                    <a:cubicBezTo>
                      <a:pt x="3451" y="12089"/>
                      <a:pt x="3451" y="12089"/>
                      <a:pt x="3451" y="12089"/>
                    </a:cubicBezTo>
                    <a:cubicBezTo>
                      <a:pt x="1881" y="12089"/>
                      <a:pt x="1881" y="12089"/>
                      <a:pt x="1881" y="12089"/>
                    </a:cubicBezTo>
                    <a:cubicBezTo>
                      <a:pt x="1674" y="12089"/>
                      <a:pt x="1466" y="12139"/>
                      <a:pt x="1284" y="12222"/>
                    </a:cubicBezTo>
                    <a:lnTo>
                      <a:pt x="3230" y="2527"/>
                    </a:lnTo>
                    <a:close/>
                    <a:moveTo>
                      <a:pt x="1881" y="20469"/>
                    </a:moveTo>
                    <a:cubicBezTo>
                      <a:pt x="1336" y="20469"/>
                      <a:pt x="895" y="19887"/>
                      <a:pt x="895" y="19172"/>
                    </a:cubicBezTo>
                    <a:cubicBezTo>
                      <a:pt x="895" y="14533"/>
                      <a:pt x="895" y="14533"/>
                      <a:pt x="895" y="14533"/>
                    </a:cubicBezTo>
                    <a:cubicBezTo>
                      <a:pt x="895" y="13818"/>
                      <a:pt x="1336" y="13236"/>
                      <a:pt x="1881" y="13236"/>
                    </a:cubicBezTo>
                    <a:cubicBezTo>
                      <a:pt x="3451" y="13236"/>
                      <a:pt x="3451" y="13236"/>
                      <a:pt x="3451" y="13236"/>
                    </a:cubicBezTo>
                    <a:cubicBezTo>
                      <a:pt x="3451" y="20469"/>
                      <a:pt x="3451" y="20469"/>
                      <a:pt x="3451" y="20469"/>
                    </a:cubicBezTo>
                    <a:lnTo>
                      <a:pt x="1881" y="20469"/>
                    </a:lnTo>
                    <a:close/>
                    <a:moveTo>
                      <a:pt x="4346" y="20469"/>
                    </a:moveTo>
                    <a:cubicBezTo>
                      <a:pt x="4346" y="13236"/>
                      <a:pt x="4346" y="13236"/>
                      <a:pt x="4346" y="13236"/>
                    </a:cubicBezTo>
                    <a:cubicBezTo>
                      <a:pt x="6214" y="13236"/>
                      <a:pt x="6214" y="13236"/>
                      <a:pt x="6214" y="13236"/>
                    </a:cubicBezTo>
                    <a:cubicBezTo>
                      <a:pt x="6214" y="20469"/>
                      <a:pt x="6214" y="20469"/>
                      <a:pt x="6214" y="20469"/>
                    </a:cubicBezTo>
                    <a:lnTo>
                      <a:pt x="4346" y="20469"/>
                    </a:lnTo>
                    <a:close/>
                    <a:moveTo>
                      <a:pt x="20705" y="19172"/>
                    </a:moveTo>
                    <a:cubicBezTo>
                      <a:pt x="20705" y="19887"/>
                      <a:pt x="20264" y="20469"/>
                      <a:pt x="19719" y="20469"/>
                    </a:cubicBezTo>
                    <a:cubicBezTo>
                      <a:pt x="7109" y="20469"/>
                      <a:pt x="7109" y="20469"/>
                      <a:pt x="7109" y="20469"/>
                    </a:cubicBezTo>
                    <a:cubicBezTo>
                      <a:pt x="7109" y="13236"/>
                      <a:pt x="7109" y="13236"/>
                      <a:pt x="7109" y="13236"/>
                    </a:cubicBezTo>
                    <a:cubicBezTo>
                      <a:pt x="19719" y="13236"/>
                      <a:pt x="19719" y="13236"/>
                      <a:pt x="19719" y="13236"/>
                    </a:cubicBezTo>
                    <a:cubicBezTo>
                      <a:pt x="20264" y="13236"/>
                      <a:pt x="20705" y="13818"/>
                      <a:pt x="20705" y="14533"/>
                    </a:cubicBezTo>
                    <a:lnTo>
                      <a:pt x="20705" y="191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71" name="Google Shape;579;p21"/>
              <p:cNvSpPr/>
              <p:nvPr/>
            </p:nvSpPr>
            <p:spPr>
              <a:xfrm>
                <a:off x="420502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897" y="21600"/>
                      <a:pt x="21600" y="16723"/>
                      <a:pt x="21600" y="10800"/>
                    </a:cubicBezTo>
                    <a:cubicBezTo>
                      <a:pt x="21600" y="4877"/>
                      <a:pt x="16897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72" name="Google Shape;580;p21"/>
              <p:cNvSpPr/>
              <p:nvPr/>
            </p:nvSpPr>
            <p:spPr>
              <a:xfrm>
                <a:off x="368861" y="302466"/>
                <a:ext cx="39837" cy="3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7" y="0"/>
                      <a:pt x="0" y="4877"/>
                      <a:pt x="0" y="10800"/>
                    </a:cubicBezTo>
                    <a:cubicBezTo>
                      <a:pt x="0" y="16723"/>
                      <a:pt x="4877" y="21600"/>
                      <a:pt x="10800" y="21600"/>
                    </a:cubicBezTo>
                    <a:cubicBezTo>
                      <a:pt x="16723" y="21600"/>
                      <a:pt x="21600" y="16723"/>
                      <a:pt x="21600" y="10800"/>
                    </a:cubicBezTo>
                    <a:cubicBezTo>
                      <a:pt x="21600" y="4877"/>
                      <a:pt x="16723" y="0"/>
                      <a:pt x="10800" y="0"/>
                    </a:cubicBezTo>
                    <a:close/>
                    <a:moveTo>
                      <a:pt x="10800" y="11845"/>
                    </a:moveTo>
                    <a:cubicBezTo>
                      <a:pt x="10277" y="11845"/>
                      <a:pt x="9581" y="11497"/>
                      <a:pt x="9581" y="10800"/>
                    </a:cubicBezTo>
                    <a:cubicBezTo>
                      <a:pt x="9581" y="10103"/>
                      <a:pt x="10277" y="9755"/>
                      <a:pt x="10800" y="9755"/>
                    </a:cubicBezTo>
                    <a:cubicBezTo>
                      <a:pt x="11497" y="9755"/>
                      <a:pt x="12019" y="10103"/>
                      <a:pt x="12019" y="10800"/>
                    </a:cubicBezTo>
                    <a:cubicBezTo>
                      <a:pt x="12019" y="11497"/>
                      <a:pt x="11497" y="11845"/>
                      <a:pt x="10800" y="118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 b="1" sz="64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</p:grpSp>
      <p:sp>
        <p:nvSpPr>
          <p:cNvPr id="375" name="Google Shape;713;p22"/>
          <p:cNvSpPr/>
          <p:nvPr/>
        </p:nvSpPr>
        <p:spPr>
          <a:xfrm rot="5400000">
            <a:off x="6732659" y="2001619"/>
            <a:ext cx="553882" cy="463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5900">
                <a:latin typeface="Source Sans Pro Bold"/>
                <a:ea typeface="Source Sans Pro Bold"/>
                <a:cs typeface="Source Sans Pro Bold"/>
                <a:sym typeface="Source Sans Pro Bold"/>
              </a:defRPr>
            </a:pPr>
          </a:p>
        </p:txBody>
      </p:sp>
      <p:sp>
        <p:nvSpPr>
          <p:cNvPr id="376" name="*.dockr.life"/>
          <p:cNvSpPr txBox="1"/>
          <p:nvPr/>
        </p:nvSpPr>
        <p:spPr>
          <a:xfrm>
            <a:off x="7470963" y="1327908"/>
            <a:ext cx="1100019" cy="260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*.dockr.life</a:t>
            </a:r>
          </a:p>
        </p:txBody>
      </p:sp>
      <p:pic>
        <p:nvPicPr>
          <p:cNvPr id="377" name="images.jpg" descr="imag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8930" y="3435096"/>
            <a:ext cx="1661339" cy="1239615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K8s Workers"/>
          <p:cNvSpPr txBox="1"/>
          <p:nvPr/>
        </p:nvSpPr>
        <p:spPr>
          <a:xfrm>
            <a:off x="6509221" y="3124991"/>
            <a:ext cx="102706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K8s Workers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59;p15"/>
          <p:cNvSpPr txBox="1"/>
          <p:nvPr>
            <p:ph type="sldNum" sz="quarter" idx="2"/>
          </p:nvPr>
        </p:nvSpPr>
        <p:spPr>
          <a:xfrm>
            <a:off x="8885825" y="4906438"/>
            <a:ext cx="156389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" name="Google Shape;175;p36"/>
          <p:cNvSpPr txBox="1"/>
          <p:nvPr>
            <p:ph type="body" idx="1"/>
          </p:nvPr>
        </p:nvSpPr>
        <p:spPr>
          <a:xfrm>
            <a:off x="533400" y="1323759"/>
            <a:ext cx="8077200" cy="2495982"/>
          </a:xfrm>
          <a:prstGeom prst="rect">
            <a:avLst/>
          </a:prstGeom>
        </p:spPr>
        <p:txBody>
          <a:bodyPr/>
          <a:lstStyle/>
          <a:p>
            <a:pPr marL="0">
              <a:spcBef>
                <a:spcPts val="0"/>
              </a:spcBef>
              <a:defRPr sz="5100"/>
            </a:pPr>
            <a:r>
              <a:t>Demo</a:t>
            </a:r>
          </a:p>
          <a:p>
            <a:pPr marL="0">
              <a:spcBef>
                <a:spcPts val="0"/>
              </a:spcBef>
              <a:defRPr sz="5100"/>
            </a:pPr>
          </a:p>
          <a:p>
            <a:pPr marL="0">
              <a:spcBef>
                <a:spcPts val="0"/>
              </a:spcBef>
              <a:defRPr sz="3300"/>
            </a:pPr>
            <a:r>
              <a:t>https://andyc.info/traefik</a:t>
            </a:r>
          </a:p>
        </p:txBody>
      </p:sp>
      <p:pic>
        <p:nvPicPr>
          <p:cNvPr id="382" name="YfUwKg08jCrHJsvS7782goXJfR1X3w3FPCxqkq00vESWnV2oYYm6CjNbrnkpI0aJb1k66IunVfFNR6PtprC_LdpiSUcOHOSeU9q_6-MEucKhyIL_O5nIOv0OaSCrofLpOSk1JwI3I8Y.png" descr="YfUwKg08jCrHJsvS7782goXJfR1X3w3FPCxqkq00vESWnV2oYYm6CjNbrnkpI0aJb1k66IunVfFNR6PtprC_LdpiSUcOHOSeU9q_6-MEucKhyIL_O5nIOv0OaSCrofLpOSk1JwI3I8Y.png"/>
          <p:cNvPicPr>
            <a:picLocks noChangeAspect="1"/>
          </p:cNvPicPr>
          <p:nvPr/>
        </p:nvPicPr>
        <p:blipFill>
          <a:blip r:embed="rId2">
            <a:extLst/>
          </a:blip>
          <a:srcRect l="31607" t="174" r="0" b="174"/>
          <a:stretch>
            <a:fillRect/>
          </a:stretch>
        </p:blipFill>
        <p:spPr>
          <a:xfrm>
            <a:off x="5516675" y="1323776"/>
            <a:ext cx="3044047" cy="2496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"/>
          <p:cNvSpPr txBox="1"/>
          <p:nvPr>
            <p:ph type="sldNum" sz="quarter" idx="2"/>
          </p:nvPr>
        </p:nvSpPr>
        <p:spPr>
          <a:xfrm>
            <a:off x="8885329" y="4906438"/>
            <a:ext cx="157381" cy="21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Futu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Future?</a:t>
            </a:r>
          </a:p>
        </p:txBody>
      </p:sp>
      <p:sp>
        <p:nvSpPr>
          <p:cNvPr id="386" name="Where to deploy?…"/>
          <p:cNvSpPr txBox="1"/>
          <p:nvPr>
            <p:ph type="body" sz="half" idx="1"/>
          </p:nvPr>
        </p:nvSpPr>
        <p:spPr>
          <a:xfrm>
            <a:off x="381000" y="1047750"/>
            <a:ext cx="4743272" cy="3302596"/>
          </a:xfrm>
          <a:prstGeom prst="rect">
            <a:avLst/>
          </a:prstGeom>
        </p:spPr>
        <p:txBody>
          <a:bodyPr/>
          <a:lstStyle/>
          <a:p>
            <a:pPr/>
            <a:r>
              <a:t>Where to deploy? </a:t>
            </a:r>
          </a:p>
          <a:p>
            <a:pPr lvl="1" marL="927100" indent="-342900"/>
            <a:r>
              <a:t>Top of Rack</a:t>
            </a:r>
          </a:p>
          <a:p>
            <a:pPr lvl="1" marL="927100" indent="-342900"/>
            <a:r>
              <a:t>AZ?</a:t>
            </a:r>
          </a:p>
          <a:p>
            <a:pPr/>
            <a:r>
              <a:t>TLS - Considerations 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https://docs.traefik.io/user-guides/crd-acme/</a:t>
            </a:r>
          </a:p>
          <a:p>
            <a:pPr lvl="1" marL="927100" indent="-342900"/>
            <a:r>
              <a:t>Persistent Storage</a:t>
            </a:r>
          </a:p>
          <a:p>
            <a:pPr lvl="1" marL="927100" indent="-342900"/>
            <a:r>
              <a:t>Let’s Encrypt</a:t>
            </a:r>
          </a:p>
          <a:p>
            <a:pPr/>
            <a:r>
              <a:t>Traefik Enterprise Edition</a:t>
            </a:r>
          </a:p>
        </p:txBody>
      </p:sp>
      <p:pic>
        <p:nvPicPr>
          <p:cNvPr id="387" name="unnamed2.png" descr="unnamed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2930" y="1320224"/>
            <a:ext cx="1868353" cy="2757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